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7" r:id="rId1"/>
    <p:sldMasterId id="2147484271" r:id="rId2"/>
    <p:sldMasterId id="2147484599" r:id="rId3"/>
    <p:sldMasterId id="2147484612" r:id="rId4"/>
    <p:sldMasterId id="2147484625" r:id="rId5"/>
    <p:sldMasterId id="2147484639" r:id="rId6"/>
    <p:sldMasterId id="2147484653" r:id="rId7"/>
    <p:sldMasterId id="2147484666" r:id="rId8"/>
  </p:sldMasterIdLst>
  <p:notesMasterIdLst>
    <p:notesMasterId r:id="rId16"/>
  </p:notesMasterIdLst>
  <p:sldIdLst>
    <p:sldId id="369" r:id="rId9"/>
    <p:sldId id="439" r:id="rId10"/>
    <p:sldId id="440" r:id="rId11"/>
    <p:sldId id="441" r:id="rId12"/>
    <p:sldId id="442" r:id="rId13"/>
    <p:sldId id="443" r:id="rId14"/>
    <p:sldId id="444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0000"/>
    <a:srgbClr val="008000"/>
    <a:srgbClr val="003399"/>
    <a:srgbClr val="0044CC"/>
    <a:srgbClr val="0075EA"/>
    <a:srgbClr val="E3F3D1"/>
    <a:srgbClr val="D8EEC0"/>
    <a:srgbClr val="C7E6A4"/>
    <a:srgbClr val="E4D2F2"/>
    <a:srgbClr val="8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7" autoAdjust="0"/>
    <p:restoredTop sz="94318" autoAdjust="0"/>
  </p:normalViewPr>
  <p:slideViewPr>
    <p:cSldViewPr>
      <p:cViewPr varScale="1">
        <p:scale>
          <a:sx n="100" d="100"/>
          <a:sy n="100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1CBB-E191-45FD-B32C-2AAE5CA7BDF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D2A8215-992B-48BB-A4E1-105C97D9A954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kumimoji="0" lang="ru-RU" sz="1200" b="1" i="0" u="none" strike="noStrike" cap="none" normalizeH="0" baseline="0" dirty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Получение дополнительных неналоговых имущественных доходов бюджета в реальных экономических условиях и вследствие сокращения госсектора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DF5E936A-2CD2-49F0-A0CE-98DBBCCC086E}" type="parTrans" cxnId="{31C85ACB-DD2A-4F92-9DC4-C2FC28C5CB8B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1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4CDD48F8-52A6-41E5-86EA-FBC722607DB4}" type="sibTrans" cxnId="{31C85ACB-DD2A-4F92-9DC4-C2FC28C5CB8B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1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1FCA3CC1-3596-4520-8248-4897431F971D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kumimoji="0" lang="ru-RU" sz="1200" b="1" i="0" u="none" strike="noStrike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Выполнение программ приватизации в условиях нестабильной конъюнктуры рынка, ухудшения финансового состояния потенциальных инвесторов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4ABBF48E-76DB-4690-9674-75E5961A0402}" type="parTrans" cxnId="{4956D787-5E88-4D85-AA02-98DC84827F47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1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F7643E34-21F6-4BB6-B37A-8EA2C770F2F3}" type="sibTrans" cxnId="{4956D787-5E88-4D85-AA02-98DC84827F47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1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4E8575B2-27EF-4CCE-8FD6-688EB42CEA6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kumimoji="0" lang="ru-RU" sz="1200" b="1" i="0" u="none" strike="noStrike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Сложность отдельных административных процедур при предоставлении государственных и муниципальных услуг в сфере имущественных и земельных отношений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98FF2DFA-9C9C-4ACB-9BDA-5554522292E0}" type="parTrans" cxnId="{B1871034-F9A3-4002-BB7D-C41B753E7926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1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1FB9AD9B-54C8-4CD5-86CB-BF0E6F2A6329}" type="sibTrans" cxnId="{B1871034-F9A3-4002-BB7D-C41B753E7926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1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9B69F601-21DE-4EB4-818D-1FE3D2F2BC1B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kumimoji="0" lang="ru-RU" sz="1200" b="1" i="0" u="none" strike="noStrike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Недостаточно четкое разграничение полномочий между различными уровнями власти в регионе по вопросам предоставления земельных участков, регулирования рынка наружной рекламы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25BFFDDF-A4E8-40FD-B76E-3D796CF42000}" type="parTrans" cxnId="{96B80288-2817-484B-BB9E-57969BE2B66E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1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BAF6F270-DD29-4043-993A-712912D96124}" type="sibTrans" cxnId="{96B80288-2817-484B-BB9E-57969BE2B66E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1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B168733D-C365-4DA2-9818-F417AD9748C6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0" lang="ru-RU" sz="1200" b="1" i="0" u="none" strike="noStrike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Недостаточно высокая эффективность земельного контроля, необходимость совершенствования форм и методов земельного контроля</a:t>
          </a:r>
          <a:endParaRPr kumimoji="0" lang="ru-RU" sz="1200" b="1" i="0" u="none" strike="noStrike" cap="none" normalizeH="0" baseline="0" dirty="0">
            <a:ln/>
            <a:solidFill>
              <a:schemeClr val="accent6">
                <a:lumMod val="75000"/>
              </a:schemeClr>
            </a:solidFill>
            <a:effectLst/>
            <a:latin typeface="+mn-lt"/>
            <a:ea typeface="Times New Roman" pitchFamily="18" charset="0"/>
            <a:cs typeface="Arial" pitchFamily="34" charset="0"/>
          </a:endParaRPr>
        </a:p>
      </dgm:t>
    </dgm:pt>
    <dgm:pt modelId="{FF678C76-ACA3-4554-885C-9D45C1DE104C}" type="parTrans" cxnId="{9ACFBCD4-4B34-4C30-97D1-AF416D3AF07A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1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65DE42AD-0815-4677-B387-9031D4C1603F}" type="sibTrans" cxnId="{9ACFBCD4-4B34-4C30-97D1-AF416D3AF07A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1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9615999B-05E2-47B9-BB12-6100CF3D84A7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0" lang="ru-RU" sz="1200" b="1" i="0" u="none" strike="noStrike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Недостаточный уровень имущественной поддержки бизнеса -субъектов малого и среднего предпринимательства - на муниципальном уровне</a:t>
          </a:r>
          <a:endParaRPr kumimoji="0" lang="ru-RU" sz="1200" b="1" i="0" u="none" strike="noStrike" cap="none" normalizeH="0" baseline="0" dirty="0">
            <a:ln/>
            <a:solidFill>
              <a:schemeClr val="accent6">
                <a:lumMod val="75000"/>
              </a:schemeClr>
            </a:solidFill>
            <a:effectLst/>
            <a:latin typeface="+mn-lt"/>
            <a:ea typeface="Times New Roman" pitchFamily="18" charset="0"/>
            <a:cs typeface="Arial" pitchFamily="34" charset="0"/>
          </a:endParaRPr>
        </a:p>
      </dgm:t>
    </dgm:pt>
    <dgm:pt modelId="{725D866D-4ED9-4E56-9D6D-552B08B95719}" type="parTrans" cxnId="{B29272A1-2C63-4049-9E78-68FEEBC1F49D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solidFill>
              <a:schemeClr val="accent6">
                <a:lumMod val="75000"/>
              </a:schemeClr>
            </a:solidFill>
            <a:latin typeface="+mn-lt"/>
          </a:endParaRPr>
        </a:p>
      </dgm:t>
    </dgm:pt>
    <dgm:pt modelId="{A92140C3-D960-44EA-9FB0-7041F2C780E2}" type="sibTrans" cxnId="{B29272A1-2C63-4049-9E78-68FEEBC1F49D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solidFill>
              <a:schemeClr val="accent6">
                <a:lumMod val="75000"/>
              </a:schemeClr>
            </a:solidFill>
            <a:latin typeface="+mn-lt"/>
          </a:endParaRPr>
        </a:p>
      </dgm:t>
    </dgm:pt>
    <dgm:pt modelId="{E8198B06-0938-4C92-8EE6-1603BF165085}">
      <dgm:prSet custT="1"/>
      <dgm:spPr/>
      <dgm:t>
        <a:bodyPr/>
        <a:lstStyle/>
        <a:p>
          <a:r>
            <a:rPr kumimoji="0" lang="ru-RU" sz="1200" b="1" i="0" u="none" strike="noStrike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Отстающий от регионального уровень отношений собственности в муниципальных образованиях</a:t>
          </a:r>
          <a:endParaRPr kumimoji="0" lang="ru-RU" sz="1200" b="1" i="0" u="none" strike="noStrike" cap="none" normalizeH="0" baseline="0" dirty="0">
            <a:ln/>
            <a:solidFill>
              <a:schemeClr val="accent6">
                <a:lumMod val="75000"/>
              </a:schemeClr>
            </a:solidFill>
            <a:effectLst/>
            <a:latin typeface="+mn-lt"/>
            <a:ea typeface="Times New Roman" pitchFamily="18" charset="0"/>
            <a:cs typeface="Arial" pitchFamily="34" charset="0"/>
          </a:endParaRPr>
        </a:p>
      </dgm:t>
    </dgm:pt>
    <dgm:pt modelId="{BBD6E9B3-2A55-4454-A3F9-C9FA2E3E193E}" type="parTrans" cxnId="{7FBD0074-7ECD-4F53-8F9C-26FDEDBC3057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  <a:latin typeface="+mn-lt"/>
          </a:endParaRPr>
        </a:p>
      </dgm:t>
    </dgm:pt>
    <dgm:pt modelId="{65DA0B02-A965-4B26-93DB-B79E923CAB25}" type="sibTrans" cxnId="{7FBD0074-7ECD-4F53-8F9C-26FDEDBC3057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  <a:latin typeface="+mn-lt"/>
          </a:endParaRPr>
        </a:p>
      </dgm:t>
    </dgm:pt>
    <dgm:pt modelId="{2EEEFBD0-9398-4976-96B2-9922951FEF36}" type="pres">
      <dgm:prSet presAssocID="{D5081CBB-E191-45FD-B32C-2AAE5CA7BD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EAF48-817A-4395-94AE-C2080D809F24}" type="pres">
      <dgm:prSet presAssocID="{7D2A8215-992B-48BB-A4E1-105C97D9A954}" presName="parentLin" presStyleCnt="0"/>
      <dgm:spPr/>
      <dgm:t>
        <a:bodyPr/>
        <a:lstStyle/>
        <a:p>
          <a:endParaRPr lang="ru-RU"/>
        </a:p>
      </dgm:t>
    </dgm:pt>
    <dgm:pt modelId="{9600D357-AEF7-47D9-85BD-17F609D222E8}" type="pres">
      <dgm:prSet presAssocID="{7D2A8215-992B-48BB-A4E1-105C97D9A95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FB7C67C-A7A4-4BAB-B781-0472877F4A91}" type="pres">
      <dgm:prSet presAssocID="{7D2A8215-992B-48BB-A4E1-105C97D9A954}" presName="parentText" presStyleLbl="node1" presStyleIdx="0" presStyleCnt="7" custScaleX="140025" custScaleY="94129" custLinFactX="-1326" custLinFactNeighborX="-100000" custLinFactNeighborY="121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651B8-4352-40EF-B8C9-0126D388F9CA}" type="pres">
      <dgm:prSet presAssocID="{7D2A8215-992B-48BB-A4E1-105C97D9A954}" presName="negativeSpace" presStyleCnt="0"/>
      <dgm:spPr/>
      <dgm:t>
        <a:bodyPr/>
        <a:lstStyle/>
        <a:p>
          <a:endParaRPr lang="ru-RU"/>
        </a:p>
      </dgm:t>
    </dgm:pt>
    <dgm:pt modelId="{42FF192C-D318-4906-B205-E57FF9B310ED}" type="pres">
      <dgm:prSet presAssocID="{7D2A8215-992B-48BB-A4E1-105C97D9A954}" presName="childText" presStyleLbl="conFgAcc1" presStyleIdx="0" presStyleCnt="7" custScaleX="95496" custLinFactNeighborX="2119" custLinFactNeighborY="-1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BF10C-7AAE-4DBC-ABE9-9187E4ECB0F3}" type="pres">
      <dgm:prSet presAssocID="{4CDD48F8-52A6-41E5-86EA-FBC722607DB4}" presName="spaceBetweenRectangles" presStyleCnt="0"/>
      <dgm:spPr/>
      <dgm:t>
        <a:bodyPr/>
        <a:lstStyle/>
        <a:p>
          <a:endParaRPr lang="ru-RU"/>
        </a:p>
      </dgm:t>
    </dgm:pt>
    <dgm:pt modelId="{B5A50029-8FB8-4B13-BB99-E3CA7A1891F2}" type="pres">
      <dgm:prSet presAssocID="{1FCA3CC1-3596-4520-8248-4897431F971D}" presName="parentLin" presStyleCnt="0"/>
      <dgm:spPr/>
      <dgm:t>
        <a:bodyPr/>
        <a:lstStyle/>
        <a:p>
          <a:endParaRPr lang="ru-RU"/>
        </a:p>
      </dgm:t>
    </dgm:pt>
    <dgm:pt modelId="{C982DB52-9F44-4719-9758-282B55325A14}" type="pres">
      <dgm:prSet presAssocID="{1FCA3CC1-3596-4520-8248-4897431F971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66D6B91-70E4-4F59-B26B-76BE6067E548}" type="pres">
      <dgm:prSet presAssocID="{1FCA3CC1-3596-4520-8248-4897431F971D}" presName="parentText" presStyleLbl="node1" presStyleIdx="1" presStyleCnt="7" custScaleX="140025" custLinFactX="-1326" custLinFactNeighborX="-100000" custLinFactNeighborY="121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90ECF-3BE8-402D-B8A0-CD8CBC76CC10}" type="pres">
      <dgm:prSet presAssocID="{1FCA3CC1-3596-4520-8248-4897431F971D}" presName="negativeSpace" presStyleCnt="0"/>
      <dgm:spPr/>
      <dgm:t>
        <a:bodyPr/>
        <a:lstStyle/>
        <a:p>
          <a:endParaRPr lang="ru-RU"/>
        </a:p>
      </dgm:t>
    </dgm:pt>
    <dgm:pt modelId="{2AE37B51-8E02-4710-890A-4023D809A262}" type="pres">
      <dgm:prSet presAssocID="{1FCA3CC1-3596-4520-8248-4897431F971D}" presName="childText" presStyleLbl="conFgAcc1" presStyleIdx="1" presStyleCnt="7" custScaleX="95496" custLinFactNeighborX="2119" custLinFactNeighborY="-1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6D50E-3896-4A97-ACB5-73105BD04A13}" type="pres">
      <dgm:prSet presAssocID="{F7643E34-21F6-4BB6-B37A-8EA2C770F2F3}" presName="spaceBetweenRectangles" presStyleCnt="0"/>
      <dgm:spPr/>
      <dgm:t>
        <a:bodyPr/>
        <a:lstStyle/>
        <a:p>
          <a:endParaRPr lang="ru-RU"/>
        </a:p>
      </dgm:t>
    </dgm:pt>
    <dgm:pt modelId="{0BFD8BE9-CF45-47F3-8920-EFDE4EEEABCE}" type="pres">
      <dgm:prSet presAssocID="{4E8575B2-27EF-4CCE-8FD6-688EB42CEA6A}" presName="parentLin" presStyleCnt="0"/>
      <dgm:spPr/>
      <dgm:t>
        <a:bodyPr/>
        <a:lstStyle/>
        <a:p>
          <a:endParaRPr lang="ru-RU"/>
        </a:p>
      </dgm:t>
    </dgm:pt>
    <dgm:pt modelId="{1FBD4A57-D3A7-45CD-8769-26CE89E46673}" type="pres">
      <dgm:prSet presAssocID="{4E8575B2-27EF-4CCE-8FD6-688EB42CEA6A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404F3A28-CB78-454A-A094-AD3A70CFBC8D}" type="pres">
      <dgm:prSet presAssocID="{4E8575B2-27EF-4CCE-8FD6-688EB42CEA6A}" presName="parentText" presStyleLbl="node1" presStyleIdx="2" presStyleCnt="7" custScaleX="140025" custLinFactX="-1326" custLinFactNeighborX="-100000" custLinFactNeighborY="121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C3489-D66D-41DF-BFBE-8B30997B0108}" type="pres">
      <dgm:prSet presAssocID="{4E8575B2-27EF-4CCE-8FD6-688EB42CEA6A}" presName="negativeSpace" presStyleCnt="0"/>
      <dgm:spPr/>
      <dgm:t>
        <a:bodyPr/>
        <a:lstStyle/>
        <a:p>
          <a:endParaRPr lang="ru-RU"/>
        </a:p>
      </dgm:t>
    </dgm:pt>
    <dgm:pt modelId="{C7AE833F-B24D-4DC9-9D0D-255FFC3E6B23}" type="pres">
      <dgm:prSet presAssocID="{4E8575B2-27EF-4CCE-8FD6-688EB42CEA6A}" presName="childText" presStyleLbl="conFgAcc1" presStyleIdx="2" presStyleCnt="7" custScaleX="95496" custLinFactNeighborX="2119" custLinFactNeighborY="-1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9ABE4-F1F7-4F4A-8B8E-8B10BC73946C}" type="pres">
      <dgm:prSet presAssocID="{1FB9AD9B-54C8-4CD5-86CB-BF0E6F2A6329}" presName="spaceBetweenRectangles" presStyleCnt="0"/>
      <dgm:spPr/>
      <dgm:t>
        <a:bodyPr/>
        <a:lstStyle/>
        <a:p>
          <a:endParaRPr lang="ru-RU"/>
        </a:p>
      </dgm:t>
    </dgm:pt>
    <dgm:pt modelId="{F925B405-9ADE-4274-B2C0-292EB431C507}" type="pres">
      <dgm:prSet presAssocID="{9B69F601-21DE-4EB4-818D-1FE3D2F2BC1B}" presName="parentLin" presStyleCnt="0"/>
      <dgm:spPr/>
      <dgm:t>
        <a:bodyPr/>
        <a:lstStyle/>
        <a:p>
          <a:endParaRPr lang="ru-RU"/>
        </a:p>
      </dgm:t>
    </dgm:pt>
    <dgm:pt modelId="{D4A0EAA2-6131-4646-94C4-FD5D8B7F3317}" type="pres">
      <dgm:prSet presAssocID="{9B69F601-21DE-4EB4-818D-1FE3D2F2BC1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4971A29-E78F-4BC8-86AC-B0F69C9E847E}" type="pres">
      <dgm:prSet presAssocID="{9B69F601-21DE-4EB4-818D-1FE3D2F2BC1B}" presName="parentText" presStyleLbl="node1" presStyleIdx="3" presStyleCnt="7" custScaleX="140025" custLinFactX="-1326" custLinFactNeighborX="-100000" custLinFactNeighborY="121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02712-C067-4A82-9757-EF71C48F8714}" type="pres">
      <dgm:prSet presAssocID="{9B69F601-21DE-4EB4-818D-1FE3D2F2BC1B}" presName="negativeSpace" presStyleCnt="0"/>
      <dgm:spPr/>
      <dgm:t>
        <a:bodyPr/>
        <a:lstStyle/>
        <a:p>
          <a:endParaRPr lang="ru-RU"/>
        </a:p>
      </dgm:t>
    </dgm:pt>
    <dgm:pt modelId="{DAA50805-8FB6-47F2-A5DE-108000FF713D}" type="pres">
      <dgm:prSet presAssocID="{9B69F601-21DE-4EB4-818D-1FE3D2F2BC1B}" presName="childText" presStyleLbl="conFgAcc1" presStyleIdx="3" presStyleCnt="7" custScaleX="95496" custLinFactNeighborX="2119" custLinFactNeighborY="-1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259D0-C6F6-4E13-AC9A-441F91A54A4F}" type="pres">
      <dgm:prSet presAssocID="{BAF6F270-DD29-4043-993A-712912D96124}" presName="spaceBetweenRectangles" presStyleCnt="0"/>
      <dgm:spPr/>
      <dgm:t>
        <a:bodyPr/>
        <a:lstStyle/>
        <a:p>
          <a:endParaRPr lang="ru-RU"/>
        </a:p>
      </dgm:t>
    </dgm:pt>
    <dgm:pt modelId="{6546B8A6-4BF5-4984-8402-1654CF6C71C2}" type="pres">
      <dgm:prSet presAssocID="{9615999B-05E2-47B9-BB12-6100CF3D84A7}" presName="parentLin" presStyleCnt="0"/>
      <dgm:spPr/>
      <dgm:t>
        <a:bodyPr/>
        <a:lstStyle/>
        <a:p>
          <a:endParaRPr lang="ru-RU"/>
        </a:p>
      </dgm:t>
    </dgm:pt>
    <dgm:pt modelId="{4CAB7C3A-4375-4EBF-ABC1-7FB0BB6A0F25}" type="pres">
      <dgm:prSet presAssocID="{9615999B-05E2-47B9-BB12-6100CF3D84A7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975629B-BBF9-4BCC-A14B-BB615C297004}" type="pres">
      <dgm:prSet presAssocID="{9615999B-05E2-47B9-BB12-6100CF3D84A7}" presName="parentText" presStyleLbl="node1" presStyleIdx="4" presStyleCnt="7" custScaleX="137288" custLinFactX="-605" custLinFactNeighborX="-100000" custLinFactNeighborY="-6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DA15E-0DC1-41AA-BC80-2FD974ACD28C}" type="pres">
      <dgm:prSet presAssocID="{9615999B-05E2-47B9-BB12-6100CF3D84A7}" presName="negativeSpace" presStyleCnt="0"/>
      <dgm:spPr/>
      <dgm:t>
        <a:bodyPr/>
        <a:lstStyle/>
        <a:p>
          <a:endParaRPr lang="ru-RU"/>
        </a:p>
      </dgm:t>
    </dgm:pt>
    <dgm:pt modelId="{E5EE4FCF-581A-47AE-86DA-DF37E93CC011}" type="pres">
      <dgm:prSet presAssocID="{9615999B-05E2-47B9-BB12-6100CF3D84A7}" presName="childText" presStyleLbl="conFgAcc1" presStyleIdx="4" presStyleCnt="7" custScaleX="95574" custLinFactNeighborX="2024" custLinFactNeighborY="-90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92A92-9522-4B0A-9FCB-ECCE7BD17FB6}" type="pres">
      <dgm:prSet presAssocID="{A92140C3-D960-44EA-9FB0-7041F2C780E2}" presName="spaceBetweenRectangles" presStyleCnt="0"/>
      <dgm:spPr/>
      <dgm:t>
        <a:bodyPr/>
        <a:lstStyle/>
        <a:p>
          <a:endParaRPr lang="ru-RU"/>
        </a:p>
      </dgm:t>
    </dgm:pt>
    <dgm:pt modelId="{3CA6311E-8968-4270-B9FB-D7BB6EDCFB2B}" type="pres">
      <dgm:prSet presAssocID="{E8198B06-0938-4C92-8EE6-1603BF165085}" presName="parentLin" presStyleCnt="0"/>
      <dgm:spPr/>
      <dgm:t>
        <a:bodyPr/>
        <a:lstStyle/>
        <a:p>
          <a:endParaRPr lang="ru-RU"/>
        </a:p>
      </dgm:t>
    </dgm:pt>
    <dgm:pt modelId="{16D0C03C-4ED0-4C27-9E2A-198940ED6647}" type="pres">
      <dgm:prSet presAssocID="{E8198B06-0938-4C92-8EE6-1603BF16508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C67B1313-5A1C-4A1C-A27C-49D962B4B121}" type="pres">
      <dgm:prSet presAssocID="{E8198B06-0938-4C92-8EE6-1603BF165085}" presName="parentText" presStyleLbl="node1" presStyleIdx="5" presStyleCnt="7" custScaleX="142857" custLinFactNeighborX="-100000" custLinFactNeighborY="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5D118-27AB-4F3D-A199-54A3D728DB82}" type="pres">
      <dgm:prSet presAssocID="{E8198B06-0938-4C92-8EE6-1603BF165085}" presName="negativeSpace" presStyleCnt="0"/>
      <dgm:spPr/>
      <dgm:t>
        <a:bodyPr/>
        <a:lstStyle/>
        <a:p>
          <a:endParaRPr lang="ru-RU"/>
        </a:p>
      </dgm:t>
    </dgm:pt>
    <dgm:pt modelId="{79C0FFD3-5A49-4F55-B138-0DEC5FFD79EA}" type="pres">
      <dgm:prSet presAssocID="{E8198B06-0938-4C92-8EE6-1603BF165085}" presName="childText" presStyleLbl="conFgAcc1" presStyleIdx="5" presStyleCnt="7" custScaleX="95762" custLinFactNeighborX="1757" custLinFactNeighborY="-75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C751D-E94E-4699-A304-ABBEB947EDA9}" type="pres">
      <dgm:prSet presAssocID="{65DA0B02-A965-4B26-93DB-B79E923CAB25}" presName="spaceBetweenRectangles" presStyleCnt="0"/>
      <dgm:spPr/>
      <dgm:t>
        <a:bodyPr/>
        <a:lstStyle/>
        <a:p>
          <a:endParaRPr lang="ru-RU"/>
        </a:p>
      </dgm:t>
    </dgm:pt>
    <dgm:pt modelId="{B8C288B1-7150-45C5-9AE1-A676A54DE998}" type="pres">
      <dgm:prSet presAssocID="{B168733D-C365-4DA2-9818-F417AD9748C6}" presName="parentLin" presStyleCnt="0"/>
      <dgm:spPr/>
      <dgm:t>
        <a:bodyPr/>
        <a:lstStyle/>
        <a:p>
          <a:endParaRPr lang="ru-RU"/>
        </a:p>
      </dgm:t>
    </dgm:pt>
    <dgm:pt modelId="{B951EB5C-5A09-431A-BEA0-642FCA3BF0F7}" type="pres">
      <dgm:prSet presAssocID="{B168733D-C365-4DA2-9818-F417AD9748C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C44CEB43-AA6C-4650-B0FD-13F553F6F701}" type="pres">
      <dgm:prSet presAssocID="{B168733D-C365-4DA2-9818-F417AD9748C6}" presName="parentText" presStyleLbl="node1" presStyleIdx="6" presStyleCnt="7" custScaleX="140025" custLinFactX="-1326" custLinFactNeighborX="-100000" custLinFactNeighborY="121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FF55A-00B6-4259-8851-DB695A0F61FC}" type="pres">
      <dgm:prSet presAssocID="{B168733D-C365-4DA2-9818-F417AD9748C6}" presName="negativeSpace" presStyleCnt="0"/>
      <dgm:spPr/>
      <dgm:t>
        <a:bodyPr/>
        <a:lstStyle/>
        <a:p>
          <a:endParaRPr lang="ru-RU"/>
        </a:p>
      </dgm:t>
    </dgm:pt>
    <dgm:pt modelId="{03786458-424A-4F0F-AD7A-307699CE4C93}" type="pres">
      <dgm:prSet presAssocID="{B168733D-C365-4DA2-9818-F417AD9748C6}" presName="childText" presStyleLbl="conFgAcc1" presStyleIdx="6" presStyleCnt="7" custScaleX="95496" custLinFactNeighborX="2119" custLinFactNeighborY="-1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71034-F9A3-4002-BB7D-C41B753E7926}" srcId="{D5081CBB-E191-45FD-B32C-2AAE5CA7BDFD}" destId="{4E8575B2-27EF-4CCE-8FD6-688EB42CEA6A}" srcOrd="2" destOrd="0" parTransId="{98FF2DFA-9C9C-4ACB-9BDA-5554522292E0}" sibTransId="{1FB9AD9B-54C8-4CD5-86CB-BF0E6F2A6329}"/>
    <dgm:cxn modelId="{D67D406E-8B51-41E9-A3B7-3DB0E02D8DEA}" type="presOf" srcId="{D5081CBB-E191-45FD-B32C-2AAE5CA7BDFD}" destId="{2EEEFBD0-9398-4976-96B2-9922951FEF36}" srcOrd="0" destOrd="0" presId="urn:microsoft.com/office/officeart/2005/8/layout/list1"/>
    <dgm:cxn modelId="{58BD25F6-BF94-4E50-AF8D-EDF767A92699}" type="presOf" srcId="{9B69F601-21DE-4EB4-818D-1FE3D2F2BC1B}" destId="{54971A29-E78F-4BC8-86AC-B0F69C9E847E}" srcOrd="1" destOrd="0" presId="urn:microsoft.com/office/officeart/2005/8/layout/list1"/>
    <dgm:cxn modelId="{B29272A1-2C63-4049-9E78-68FEEBC1F49D}" srcId="{D5081CBB-E191-45FD-B32C-2AAE5CA7BDFD}" destId="{9615999B-05E2-47B9-BB12-6100CF3D84A7}" srcOrd="4" destOrd="0" parTransId="{725D866D-4ED9-4E56-9D6D-552B08B95719}" sibTransId="{A92140C3-D960-44EA-9FB0-7041F2C780E2}"/>
    <dgm:cxn modelId="{D97D2A21-5A9B-4FA1-99A8-A92D379BAFAA}" type="presOf" srcId="{7D2A8215-992B-48BB-A4E1-105C97D9A954}" destId="{9600D357-AEF7-47D9-85BD-17F609D222E8}" srcOrd="0" destOrd="0" presId="urn:microsoft.com/office/officeart/2005/8/layout/list1"/>
    <dgm:cxn modelId="{CD281631-E112-4CAC-8B6E-7FA95AE3ADB1}" type="presOf" srcId="{1FCA3CC1-3596-4520-8248-4897431F971D}" destId="{966D6B91-70E4-4F59-B26B-76BE6067E548}" srcOrd="1" destOrd="0" presId="urn:microsoft.com/office/officeart/2005/8/layout/list1"/>
    <dgm:cxn modelId="{79BB5995-D1BA-4196-B3A3-9E4BAAF55171}" type="presOf" srcId="{9615999B-05E2-47B9-BB12-6100CF3D84A7}" destId="{B975629B-BBF9-4BCC-A14B-BB615C297004}" srcOrd="1" destOrd="0" presId="urn:microsoft.com/office/officeart/2005/8/layout/list1"/>
    <dgm:cxn modelId="{96B80288-2817-484B-BB9E-57969BE2B66E}" srcId="{D5081CBB-E191-45FD-B32C-2AAE5CA7BDFD}" destId="{9B69F601-21DE-4EB4-818D-1FE3D2F2BC1B}" srcOrd="3" destOrd="0" parTransId="{25BFFDDF-A4E8-40FD-B76E-3D796CF42000}" sibTransId="{BAF6F270-DD29-4043-993A-712912D96124}"/>
    <dgm:cxn modelId="{9EAB425D-3FC3-4B17-BC8C-35FD67A13A19}" type="presOf" srcId="{E8198B06-0938-4C92-8EE6-1603BF165085}" destId="{16D0C03C-4ED0-4C27-9E2A-198940ED6647}" srcOrd="0" destOrd="0" presId="urn:microsoft.com/office/officeart/2005/8/layout/list1"/>
    <dgm:cxn modelId="{31C85ACB-DD2A-4F92-9DC4-C2FC28C5CB8B}" srcId="{D5081CBB-E191-45FD-B32C-2AAE5CA7BDFD}" destId="{7D2A8215-992B-48BB-A4E1-105C97D9A954}" srcOrd="0" destOrd="0" parTransId="{DF5E936A-2CD2-49F0-A0CE-98DBBCCC086E}" sibTransId="{4CDD48F8-52A6-41E5-86EA-FBC722607DB4}"/>
    <dgm:cxn modelId="{4956D787-5E88-4D85-AA02-98DC84827F47}" srcId="{D5081CBB-E191-45FD-B32C-2AAE5CA7BDFD}" destId="{1FCA3CC1-3596-4520-8248-4897431F971D}" srcOrd="1" destOrd="0" parTransId="{4ABBF48E-76DB-4690-9674-75E5961A0402}" sibTransId="{F7643E34-21F6-4BB6-B37A-8EA2C770F2F3}"/>
    <dgm:cxn modelId="{9ACFBCD4-4B34-4C30-97D1-AF416D3AF07A}" srcId="{D5081CBB-E191-45FD-B32C-2AAE5CA7BDFD}" destId="{B168733D-C365-4DA2-9818-F417AD9748C6}" srcOrd="6" destOrd="0" parTransId="{FF678C76-ACA3-4554-885C-9D45C1DE104C}" sibTransId="{65DE42AD-0815-4677-B387-9031D4C1603F}"/>
    <dgm:cxn modelId="{7FBD0074-7ECD-4F53-8F9C-26FDEDBC3057}" srcId="{D5081CBB-E191-45FD-B32C-2AAE5CA7BDFD}" destId="{E8198B06-0938-4C92-8EE6-1603BF165085}" srcOrd="5" destOrd="0" parTransId="{BBD6E9B3-2A55-4454-A3F9-C9FA2E3E193E}" sibTransId="{65DA0B02-A965-4B26-93DB-B79E923CAB25}"/>
    <dgm:cxn modelId="{0E03A6C4-C35A-4BED-BEC2-B431400214A2}" type="presOf" srcId="{E8198B06-0938-4C92-8EE6-1603BF165085}" destId="{C67B1313-5A1C-4A1C-A27C-49D962B4B121}" srcOrd="1" destOrd="0" presId="urn:microsoft.com/office/officeart/2005/8/layout/list1"/>
    <dgm:cxn modelId="{0F1EB134-C701-4ED2-9BA9-A296787D0FE1}" type="presOf" srcId="{7D2A8215-992B-48BB-A4E1-105C97D9A954}" destId="{7FB7C67C-A7A4-4BAB-B781-0472877F4A91}" srcOrd="1" destOrd="0" presId="urn:microsoft.com/office/officeart/2005/8/layout/list1"/>
    <dgm:cxn modelId="{6F658406-7680-471E-ABEF-3E241F77907F}" type="presOf" srcId="{1FCA3CC1-3596-4520-8248-4897431F971D}" destId="{C982DB52-9F44-4719-9758-282B55325A14}" srcOrd="0" destOrd="0" presId="urn:microsoft.com/office/officeart/2005/8/layout/list1"/>
    <dgm:cxn modelId="{F2C9F386-799A-4797-9EB1-FD4B5475AAC8}" type="presOf" srcId="{4E8575B2-27EF-4CCE-8FD6-688EB42CEA6A}" destId="{1FBD4A57-D3A7-45CD-8769-26CE89E46673}" srcOrd="0" destOrd="0" presId="urn:microsoft.com/office/officeart/2005/8/layout/list1"/>
    <dgm:cxn modelId="{DE175BF6-E2DF-428B-8D06-61D6621A8B48}" type="presOf" srcId="{9B69F601-21DE-4EB4-818D-1FE3D2F2BC1B}" destId="{D4A0EAA2-6131-4646-94C4-FD5D8B7F3317}" srcOrd="0" destOrd="0" presId="urn:microsoft.com/office/officeart/2005/8/layout/list1"/>
    <dgm:cxn modelId="{A1534B50-0D7A-4FDC-BC44-6D9DEA2BC063}" type="presOf" srcId="{B168733D-C365-4DA2-9818-F417AD9748C6}" destId="{C44CEB43-AA6C-4650-B0FD-13F553F6F701}" srcOrd="1" destOrd="0" presId="urn:microsoft.com/office/officeart/2005/8/layout/list1"/>
    <dgm:cxn modelId="{5F733A5F-B08E-49D3-992D-BAA730C919A6}" type="presOf" srcId="{9615999B-05E2-47B9-BB12-6100CF3D84A7}" destId="{4CAB7C3A-4375-4EBF-ABC1-7FB0BB6A0F25}" srcOrd="0" destOrd="0" presId="urn:microsoft.com/office/officeart/2005/8/layout/list1"/>
    <dgm:cxn modelId="{ED4E9B5E-D5D2-45FF-9B53-15E467C8E5D3}" type="presOf" srcId="{B168733D-C365-4DA2-9818-F417AD9748C6}" destId="{B951EB5C-5A09-431A-BEA0-642FCA3BF0F7}" srcOrd="0" destOrd="0" presId="urn:microsoft.com/office/officeart/2005/8/layout/list1"/>
    <dgm:cxn modelId="{2523F4E7-0AF5-432D-BA2D-5402CF1C35AC}" type="presOf" srcId="{4E8575B2-27EF-4CCE-8FD6-688EB42CEA6A}" destId="{404F3A28-CB78-454A-A094-AD3A70CFBC8D}" srcOrd="1" destOrd="0" presId="urn:microsoft.com/office/officeart/2005/8/layout/list1"/>
    <dgm:cxn modelId="{25A19BB8-B8EC-4CAB-A57B-158A8D780318}" type="presParOf" srcId="{2EEEFBD0-9398-4976-96B2-9922951FEF36}" destId="{451EAF48-817A-4395-94AE-C2080D809F24}" srcOrd="0" destOrd="0" presId="urn:microsoft.com/office/officeart/2005/8/layout/list1"/>
    <dgm:cxn modelId="{28102B55-219E-41E7-8A23-8AAB6A93C64C}" type="presParOf" srcId="{451EAF48-817A-4395-94AE-C2080D809F24}" destId="{9600D357-AEF7-47D9-85BD-17F609D222E8}" srcOrd="0" destOrd="0" presId="urn:microsoft.com/office/officeart/2005/8/layout/list1"/>
    <dgm:cxn modelId="{AB00422A-F7F5-4599-A461-749FE4B33773}" type="presParOf" srcId="{451EAF48-817A-4395-94AE-C2080D809F24}" destId="{7FB7C67C-A7A4-4BAB-B781-0472877F4A91}" srcOrd="1" destOrd="0" presId="urn:microsoft.com/office/officeart/2005/8/layout/list1"/>
    <dgm:cxn modelId="{865CF902-44F4-4A06-B7BB-82B5773CA70D}" type="presParOf" srcId="{2EEEFBD0-9398-4976-96B2-9922951FEF36}" destId="{06B651B8-4352-40EF-B8C9-0126D388F9CA}" srcOrd="1" destOrd="0" presId="urn:microsoft.com/office/officeart/2005/8/layout/list1"/>
    <dgm:cxn modelId="{ACE4C14D-A47D-4A58-8F91-A3B87C98FF6A}" type="presParOf" srcId="{2EEEFBD0-9398-4976-96B2-9922951FEF36}" destId="{42FF192C-D318-4906-B205-E57FF9B310ED}" srcOrd="2" destOrd="0" presId="urn:microsoft.com/office/officeart/2005/8/layout/list1"/>
    <dgm:cxn modelId="{942FF2ED-B946-4026-AAFA-4ECE015CFADF}" type="presParOf" srcId="{2EEEFBD0-9398-4976-96B2-9922951FEF36}" destId="{237BF10C-7AAE-4DBC-ABE9-9187E4ECB0F3}" srcOrd="3" destOrd="0" presId="urn:microsoft.com/office/officeart/2005/8/layout/list1"/>
    <dgm:cxn modelId="{A71A9A54-74EE-490A-A1B5-BF0E06BE497A}" type="presParOf" srcId="{2EEEFBD0-9398-4976-96B2-9922951FEF36}" destId="{B5A50029-8FB8-4B13-BB99-E3CA7A1891F2}" srcOrd="4" destOrd="0" presId="urn:microsoft.com/office/officeart/2005/8/layout/list1"/>
    <dgm:cxn modelId="{DEF52288-9655-4F5D-A53D-60C2A67B4C87}" type="presParOf" srcId="{B5A50029-8FB8-4B13-BB99-E3CA7A1891F2}" destId="{C982DB52-9F44-4719-9758-282B55325A14}" srcOrd="0" destOrd="0" presId="urn:microsoft.com/office/officeart/2005/8/layout/list1"/>
    <dgm:cxn modelId="{AA397A14-68D5-4D27-9B8F-FBD02A4A4A4F}" type="presParOf" srcId="{B5A50029-8FB8-4B13-BB99-E3CA7A1891F2}" destId="{966D6B91-70E4-4F59-B26B-76BE6067E548}" srcOrd="1" destOrd="0" presId="urn:microsoft.com/office/officeart/2005/8/layout/list1"/>
    <dgm:cxn modelId="{4DE57F3E-DA84-448B-BACF-0D351F927CFF}" type="presParOf" srcId="{2EEEFBD0-9398-4976-96B2-9922951FEF36}" destId="{80090ECF-3BE8-402D-B8A0-CD8CBC76CC10}" srcOrd="5" destOrd="0" presId="urn:microsoft.com/office/officeart/2005/8/layout/list1"/>
    <dgm:cxn modelId="{C96F3700-292F-486E-9A52-D57E5F441258}" type="presParOf" srcId="{2EEEFBD0-9398-4976-96B2-9922951FEF36}" destId="{2AE37B51-8E02-4710-890A-4023D809A262}" srcOrd="6" destOrd="0" presId="urn:microsoft.com/office/officeart/2005/8/layout/list1"/>
    <dgm:cxn modelId="{B40ED6CE-DA85-4F90-8C3E-4DE670E4F633}" type="presParOf" srcId="{2EEEFBD0-9398-4976-96B2-9922951FEF36}" destId="{4CB6D50E-3896-4A97-ACB5-73105BD04A13}" srcOrd="7" destOrd="0" presId="urn:microsoft.com/office/officeart/2005/8/layout/list1"/>
    <dgm:cxn modelId="{29B890B5-70F6-4888-B23C-63E92F77B4B6}" type="presParOf" srcId="{2EEEFBD0-9398-4976-96B2-9922951FEF36}" destId="{0BFD8BE9-CF45-47F3-8920-EFDE4EEEABCE}" srcOrd="8" destOrd="0" presId="urn:microsoft.com/office/officeart/2005/8/layout/list1"/>
    <dgm:cxn modelId="{FF71D425-0C79-48EE-B078-05B001A689DF}" type="presParOf" srcId="{0BFD8BE9-CF45-47F3-8920-EFDE4EEEABCE}" destId="{1FBD4A57-D3A7-45CD-8769-26CE89E46673}" srcOrd="0" destOrd="0" presId="urn:microsoft.com/office/officeart/2005/8/layout/list1"/>
    <dgm:cxn modelId="{53F691BF-A185-4E69-998E-90B5DC5D250D}" type="presParOf" srcId="{0BFD8BE9-CF45-47F3-8920-EFDE4EEEABCE}" destId="{404F3A28-CB78-454A-A094-AD3A70CFBC8D}" srcOrd="1" destOrd="0" presId="urn:microsoft.com/office/officeart/2005/8/layout/list1"/>
    <dgm:cxn modelId="{5DC7B41C-6CA6-47C8-8D68-6642B871A072}" type="presParOf" srcId="{2EEEFBD0-9398-4976-96B2-9922951FEF36}" destId="{47AC3489-D66D-41DF-BFBE-8B30997B0108}" srcOrd="9" destOrd="0" presId="urn:microsoft.com/office/officeart/2005/8/layout/list1"/>
    <dgm:cxn modelId="{F9A010BF-B6E2-4952-96D9-9D7734693D4F}" type="presParOf" srcId="{2EEEFBD0-9398-4976-96B2-9922951FEF36}" destId="{C7AE833F-B24D-4DC9-9D0D-255FFC3E6B23}" srcOrd="10" destOrd="0" presId="urn:microsoft.com/office/officeart/2005/8/layout/list1"/>
    <dgm:cxn modelId="{DF013140-07D8-4B16-873B-7498E82EE4CC}" type="presParOf" srcId="{2EEEFBD0-9398-4976-96B2-9922951FEF36}" destId="{B359ABE4-F1F7-4F4A-8B8E-8B10BC73946C}" srcOrd="11" destOrd="0" presId="urn:microsoft.com/office/officeart/2005/8/layout/list1"/>
    <dgm:cxn modelId="{33BA7107-861B-4EA2-850C-BCF23B40F91C}" type="presParOf" srcId="{2EEEFBD0-9398-4976-96B2-9922951FEF36}" destId="{F925B405-9ADE-4274-B2C0-292EB431C507}" srcOrd="12" destOrd="0" presId="urn:microsoft.com/office/officeart/2005/8/layout/list1"/>
    <dgm:cxn modelId="{9AB52074-5273-4051-8443-44898AAF1EDD}" type="presParOf" srcId="{F925B405-9ADE-4274-B2C0-292EB431C507}" destId="{D4A0EAA2-6131-4646-94C4-FD5D8B7F3317}" srcOrd="0" destOrd="0" presId="urn:microsoft.com/office/officeart/2005/8/layout/list1"/>
    <dgm:cxn modelId="{4B9563FA-8AC4-40A9-9CF9-F0316BB717B5}" type="presParOf" srcId="{F925B405-9ADE-4274-B2C0-292EB431C507}" destId="{54971A29-E78F-4BC8-86AC-B0F69C9E847E}" srcOrd="1" destOrd="0" presId="urn:microsoft.com/office/officeart/2005/8/layout/list1"/>
    <dgm:cxn modelId="{A62FA319-105E-4520-9006-D1A6D7456E64}" type="presParOf" srcId="{2EEEFBD0-9398-4976-96B2-9922951FEF36}" destId="{5B002712-C067-4A82-9757-EF71C48F8714}" srcOrd="13" destOrd="0" presId="urn:microsoft.com/office/officeart/2005/8/layout/list1"/>
    <dgm:cxn modelId="{5B6B47B5-DC75-4F38-BE6D-6B8C99EF1B6C}" type="presParOf" srcId="{2EEEFBD0-9398-4976-96B2-9922951FEF36}" destId="{DAA50805-8FB6-47F2-A5DE-108000FF713D}" srcOrd="14" destOrd="0" presId="urn:microsoft.com/office/officeart/2005/8/layout/list1"/>
    <dgm:cxn modelId="{722F0BEB-CCAE-455D-89EB-63E74AC86E61}" type="presParOf" srcId="{2EEEFBD0-9398-4976-96B2-9922951FEF36}" destId="{7F2259D0-C6F6-4E13-AC9A-441F91A54A4F}" srcOrd="15" destOrd="0" presId="urn:microsoft.com/office/officeart/2005/8/layout/list1"/>
    <dgm:cxn modelId="{7DC0CD40-1C10-40D8-B981-846BB8DF33ED}" type="presParOf" srcId="{2EEEFBD0-9398-4976-96B2-9922951FEF36}" destId="{6546B8A6-4BF5-4984-8402-1654CF6C71C2}" srcOrd="16" destOrd="0" presId="urn:microsoft.com/office/officeart/2005/8/layout/list1"/>
    <dgm:cxn modelId="{8770FB5E-7BC3-40DA-AA07-F0F85CFCF58D}" type="presParOf" srcId="{6546B8A6-4BF5-4984-8402-1654CF6C71C2}" destId="{4CAB7C3A-4375-4EBF-ABC1-7FB0BB6A0F25}" srcOrd="0" destOrd="0" presId="urn:microsoft.com/office/officeart/2005/8/layout/list1"/>
    <dgm:cxn modelId="{00A390F8-D03E-4724-B37C-E446B262A050}" type="presParOf" srcId="{6546B8A6-4BF5-4984-8402-1654CF6C71C2}" destId="{B975629B-BBF9-4BCC-A14B-BB615C297004}" srcOrd="1" destOrd="0" presId="urn:microsoft.com/office/officeart/2005/8/layout/list1"/>
    <dgm:cxn modelId="{8EB6C0AE-ED42-4551-99B2-29EB20356240}" type="presParOf" srcId="{2EEEFBD0-9398-4976-96B2-9922951FEF36}" destId="{5F5DA15E-0DC1-41AA-BC80-2FD974ACD28C}" srcOrd="17" destOrd="0" presId="urn:microsoft.com/office/officeart/2005/8/layout/list1"/>
    <dgm:cxn modelId="{FEC3249C-CDCB-4266-8D9B-3A44E1030DF2}" type="presParOf" srcId="{2EEEFBD0-9398-4976-96B2-9922951FEF36}" destId="{E5EE4FCF-581A-47AE-86DA-DF37E93CC011}" srcOrd="18" destOrd="0" presId="urn:microsoft.com/office/officeart/2005/8/layout/list1"/>
    <dgm:cxn modelId="{60B03735-8603-4A6E-AEFE-DED68BEC49C5}" type="presParOf" srcId="{2EEEFBD0-9398-4976-96B2-9922951FEF36}" destId="{DCE92A92-9522-4B0A-9FCB-ECCE7BD17FB6}" srcOrd="19" destOrd="0" presId="urn:microsoft.com/office/officeart/2005/8/layout/list1"/>
    <dgm:cxn modelId="{E773BF85-BA5C-41A1-9DCC-66CBE7D9470D}" type="presParOf" srcId="{2EEEFBD0-9398-4976-96B2-9922951FEF36}" destId="{3CA6311E-8968-4270-B9FB-D7BB6EDCFB2B}" srcOrd="20" destOrd="0" presId="urn:microsoft.com/office/officeart/2005/8/layout/list1"/>
    <dgm:cxn modelId="{EA0699E7-AC69-4E58-92C9-371B096D5DA3}" type="presParOf" srcId="{3CA6311E-8968-4270-B9FB-D7BB6EDCFB2B}" destId="{16D0C03C-4ED0-4C27-9E2A-198940ED6647}" srcOrd="0" destOrd="0" presId="urn:microsoft.com/office/officeart/2005/8/layout/list1"/>
    <dgm:cxn modelId="{0D355C98-E0E3-4FFD-8E74-6EB4110EAC64}" type="presParOf" srcId="{3CA6311E-8968-4270-B9FB-D7BB6EDCFB2B}" destId="{C67B1313-5A1C-4A1C-A27C-49D962B4B121}" srcOrd="1" destOrd="0" presId="urn:microsoft.com/office/officeart/2005/8/layout/list1"/>
    <dgm:cxn modelId="{047E3438-6F0E-4809-B7F0-1A61BAA96A74}" type="presParOf" srcId="{2EEEFBD0-9398-4976-96B2-9922951FEF36}" destId="{1375D118-27AB-4F3D-A199-54A3D728DB82}" srcOrd="21" destOrd="0" presId="urn:microsoft.com/office/officeart/2005/8/layout/list1"/>
    <dgm:cxn modelId="{96A1B38C-6EB8-4073-B91B-A41B106F3267}" type="presParOf" srcId="{2EEEFBD0-9398-4976-96B2-9922951FEF36}" destId="{79C0FFD3-5A49-4F55-B138-0DEC5FFD79EA}" srcOrd="22" destOrd="0" presId="urn:microsoft.com/office/officeart/2005/8/layout/list1"/>
    <dgm:cxn modelId="{1AE9F76B-5B87-4950-842A-2B08767417B8}" type="presParOf" srcId="{2EEEFBD0-9398-4976-96B2-9922951FEF36}" destId="{E85C751D-E94E-4699-A304-ABBEB947EDA9}" srcOrd="23" destOrd="0" presId="urn:microsoft.com/office/officeart/2005/8/layout/list1"/>
    <dgm:cxn modelId="{F272821F-5CAC-4A72-9DA1-D4101BA35BAA}" type="presParOf" srcId="{2EEEFBD0-9398-4976-96B2-9922951FEF36}" destId="{B8C288B1-7150-45C5-9AE1-A676A54DE998}" srcOrd="24" destOrd="0" presId="urn:microsoft.com/office/officeart/2005/8/layout/list1"/>
    <dgm:cxn modelId="{656AE1F8-5E20-4048-BF79-AB53D9C990EB}" type="presParOf" srcId="{B8C288B1-7150-45C5-9AE1-A676A54DE998}" destId="{B951EB5C-5A09-431A-BEA0-642FCA3BF0F7}" srcOrd="0" destOrd="0" presId="urn:microsoft.com/office/officeart/2005/8/layout/list1"/>
    <dgm:cxn modelId="{A7DA4677-223F-489F-A781-39CB9AF40289}" type="presParOf" srcId="{B8C288B1-7150-45C5-9AE1-A676A54DE998}" destId="{C44CEB43-AA6C-4650-B0FD-13F553F6F701}" srcOrd="1" destOrd="0" presId="urn:microsoft.com/office/officeart/2005/8/layout/list1"/>
    <dgm:cxn modelId="{369B36C1-0C8D-44FE-8810-C0B71B91B258}" type="presParOf" srcId="{2EEEFBD0-9398-4976-96B2-9922951FEF36}" destId="{FA8FF55A-00B6-4259-8851-DB695A0F61FC}" srcOrd="25" destOrd="0" presId="urn:microsoft.com/office/officeart/2005/8/layout/list1"/>
    <dgm:cxn modelId="{379482EA-C0E1-4344-BFED-C3CB795F9312}" type="presParOf" srcId="{2EEEFBD0-9398-4976-96B2-9922951FEF36}" destId="{03786458-424A-4F0F-AD7A-307699CE4C9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FF192C-D318-4906-B205-E57FF9B310ED}">
      <dsp:nvSpPr>
        <dsp:cNvPr id="0" name=""/>
        <dsp:cNvSpPr/>
      </dsp:nvSpPr>
      <dsp:spPr>
        <a:xfrm>
          <a:off x="180050" y="324172"/>
          <a:ext cx="8114241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7C67C-A7A4-4BAB-B781-0472877F4A91}">
      <dsp:nvSpPr>
        <dsp:cNvPr id="0" name=""/>
        <dsp:cNvSpPr/>
      </dsp:nvSpPr>
      <dsp:spPr>
        <a:xfrm>
          <a:off x="0" y="184355"/>
          <a:ext cx="8084493" cy="4445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Получение дополнительных неналоговых имущественных доходов бюджета в реальных экономических условиях и вследствие сокращения госсектора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sp:txBody>
      <dsp:txXfrm>
        <a:off x="0" y="184355"/>
        <a:ext cx="8084493" cy="444590"/>
      </dsp:txXfrm>
    </dsp:sp>
    <dsp:sp modelId="{2AE37B51-8E02-4710-890A-4023D809A262}">
      <dsp:nvSpPr>
        <dsp:cNvPr id="0" name=""/>
        <dsp:cNvSpPr/>
      </dsp:nvSpPr>
      <dsp:spPr>
        <a:xfrm>
          <a:off x="180050" y="1049932"/>
          <a:ext cx="8114241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D6B91-70E4-4F59-B26B-76BE6067E548}">
      <dsp:nvSpPr>
        <dsp:cNvPr id="0" name=""/>
        <dsp:cNvSpPr/>
      </dsp:nvSpPr>
      <dsp:spPr>
        <a:xfrm>
          <a:off x="0" y="882385"/>
          <a:ext cx="8084493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Выполнение программ приватизации в условиях нестабильной конъюнктуры рынка, ухудшения финансового состояния потенциальных инвесторов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sp:txBody>
      <dsp:txXfrm>
        <a:off x="0" y="882385"/>
        <a:ext cx="8084493" cy="472320"/>
      </dsp:txXfrm>
    </dsp:sp>
    <dsp:sp modelId="{C7AE833F-B24D-4DC9-9D0D-255FFC3E6B23}">
      <dsp:nvSpPr>
        <dsp:cNvPr id="0" name=""/>
        <dsp:cNvSpPr/>
      </dsp:nvSpPr>
      <dsp:spPr>
        <a:xfrm>
          <a:off x="180050" y="1775692"/>
          <a:ext cx="8114241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F3A28-CB78-454A-A094-AD3A70CFBC8D}">
      <dsp:nvSpPr>
        <dsp:cNvPr id="0" name=""/>
        <dsp:cNvSpPr/>
      </dsp:nvSpPr>
      <dsp:spPr>
        <a:xfrm>
          <a:off x="0" y="1608145"/>
          <a:ext cx="8084493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Сложность отдельных административных процедур при предоставлении государственных и муниципальных услуг в сфере имущественных и земельных отношений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sp:txBody>
      <dsp:txXfrm>
        <a:off x="0" y="1608145"/>
        <a:ext cx="8084493" cy="472320"/>
      </dsp:txXfrm>
    </dsp:sp>
    <dsp:sp modelId="{DAA50805-8FB6-47F2-A5DE-108000FF713D}">
      <dsp:nvSpPr>
        <dsp:cNvPr id="0" name=""/>
        <dsp:cNvSpPr/>
      </dsp:nvSpPr>
      <dsp:spPr>
        <a:xfrm>
          <a:off x="180050" y="2501452"/>
          <a:ext cx="8114241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71A29-E78F-4BC8-86AC-B0F69C9E847E}">
      <dsp:nvSpPr>
        <dsp:cNvPr id="0" name=""/>
        <dsp:cNvSpPr/>
      </dsp:nvSpPr>
      <dsp:spPr>
        <a:xfrm>
          <a:off x="0" y="2333905"/>
          <a:ext cx="8084493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Недостаточно четкое разграничение полномочий между различными уровнями власти в регионе по вопросам предоставления земельных участков, регулирования рынка наружной рекламы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+mn-lt"/>
            <a:cs typeface="Arial" pitchFamily="34" charset="0"/>
          </a:endParaRPr>
        </a:p>
      </dsp:txBody>
      <dsp:txXfrm>
        <a:off x="0" y="2333905"/>
        <a:ext cx="8084493" cy="472320"/>
      </dsp:txXfrm>
    </dsp:sp>
    <dsp:sp modelId="{E5EE4FCF-581A-47AE-86DA-DF37E93CC011}">
      <dsp:nvSpPr>
        <dsp:cNvPr id="0" name=""/>
        <dsp:cNvSpPr/>
      </dsp:nvSpPr>
      <dsp:spPr>
        <a:xfrm>
          <a:off x="171978" y="3160339"/>
          <a:ext cx="812086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5629B-BBF9-4BCC-A14B-BB615C297004}">
      <dsp:nvSpPr>
        <dsp:cNvPr id="0" name=""/>
        <dsp:cNvSpPr/>
      </dsp:nvSpPr>
      <dsp:spPr>
        <a:xfrm>
          <a:off x="0" y="2974118"/>
          <a:ext cx="8070007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Недостаточный уровень имущественной поддержки бизнеса -субъектов малого и среднего предпринимательства - на муниципальном уровне</a:t>
          </a:r>
          <a:endParaRPr kumimoji="0" lang="ru-RU" sz="1200" b="1" i="0" u="none" strike="noStrike" kern="1200" cap="none" normalizeH="0" baseline="0" dirty="0">
            <a:ln/>
            <a:solidFill>
              <a:schemeClr val="accent6">
                <a:lumMod val="75000"/>
              </a:schemeClr>
            </a:solidFill>
            <a:effectLst/>
            <a:latin typeface="+mn-lt"/>
            <a:ea typeface="Times New Roman" pitchFamily="18" charset="0"/>
            <a:cs typeface="Arial" pitchFamily="34" charset="0"/>
          </a:endParaRPr>
        </a:p>
      </dsp:txBody>
      <dsp:txXfrm>
        <a:off x="0" y="2974118"/>
        <a:ext cx="8070007" cy="472320"/>
      </dsp:txXfrm>
    </dsp:sp>
    <dsp:sp modelId="{79C0FFD3-5A49-4F55-B138-0DEC5FFD79EA}">
      <dsp:nvSpPr>
        <dsp:cNvPr id="0" name=""/>
        <dsp:cNvSpPr/>
      </dsp:nvSpPr>
      <dsp:spPr>
        <a:xfrm>
          <a:off x="149291" y="3899110"/>
          <a:ext cx="813684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B1313-5A1C-4A1C-A27C-49D962B4B121}">
      <dsp:nvSpPr>
        <dsp:cNvPr id="0" name=""/>
        <dsp:cNvSpPr/>
      </dsp:nvSpPr>
      <dsp:spPr>
        <a:xfrm>
          <a:off x="0" y="3729256"/>
          <a:ext cx="8090343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Отстающий от регионального уровень отношений собственности в муниципальных образованиях</a:t>
          </a:r>
          <a:endParaRPr kumimoji="0" lang="ru-RU" sz="1200" b="1" i="0" u="none" strike="noStrike" kern="1200" cap="none" normalizeH="0" baseline="0" dirty="0">
            <a:ln/>
            <a:solidFill>
              <a:schemeClr val="accent6">
                <a:lumMod val="75000"/>
              </a:schemeClr>
            </a:solidFill>
            <a:effectLst/>
            <a:latin typeface="+mn-lt"/>
            <a:ea typeface="Times New Roman" pitchFamily="18" charset="0"/>
            <a:cs typeface="Arial" pitchFamily="34" charset="0"/>
          </a:endParaRPr>
        </a:p>
      </dsp:txBody>
      <dsp:txXfrm>
        <a:off x="0" y="3729256"/>
        <a:ext cx="8090343" cy="472320"/>
      </dsp:txXfrm>
    </dsp:sp>
    <dsp:sp modelId="{03786458-424A-4F0F-AD7A-307699CE4C93}">
      <dsp:nvSpPr>
        <dsp:cNvPr id="0" name=""/>
        <dsp:cNvSpPr/>
      </dsp:nvSpPr>
      <dsp:spPr>
        <a:xfrm>
          <a:off x="180050" y="4658882"/>
          <a:ext cx="8114241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CEB43-AA6C-4650-B0FD-13F553F6F701}">
      <dsp:nvSpPr>
        <dsp:cNvPr id="0" name=""/>
        <dsp:cNvSpPr/>
      </dsp:nvSpPr>
      <dsp:spPr>
        <a:xfrm>
          <a:off x="0" y="4511185"/>
          <a:ext cx="8084493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smtClean="0">
              <a:ln/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Недостаточно высокая эффективность земельного контроля, необходимость совершенствования форм и методов земельного контроля</a:t>
          </a:r>
          <a:endParaRPr kumimoji="0" lang="ru-RU" sz="1200" b="1" i="0" u="none" strike="noStrike" kern="1200" cap="none" normalizeH="0" baseline="0" dirty="0">
            <a:ln/>
            <a:solidFill>
              <a:schemeClr val="accent6">
                <a:lumMod val="75000"/>
              </a:schemeClr>
            </a:solidFill>
            <a:effectLst/>
            <a:latin typeface="+mn-lt"/>
            <a:ea typeface="Times New Roman" pitchFamily="18" charset="0"/>
            <a:cs typeface="Arial" pitchFamily="34" charset="0"/>
          </a:endParaRPr>
        </a:p>
      </dsp:txBody>
      <dsp:txXfrm>
        <a:off x="0" y="4511185"/>
        <a:ext cx="8084493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0196FF-5B0C-4475-BC2D-AF238A7FA9E9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465"/>
            <a:ext cx="5438775" cy="4467225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E09C14-D7FC-49FE-B1BB-84F280D1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87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09C14-D7FC-49FE-B1BB-84F280D1E05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91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5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65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33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57483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25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66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30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50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35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27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77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4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0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66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27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73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8637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195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417763" y="4294188"/>
            <a:ext cx="6370637" cy="1582737"/>
          </a:xfrm>
        </p:spPr>
        <p:txBody>
          <a:bodyPr lIns="91440"/>
          <a:lstStyle>
            <a:lvl1pPr>
              <a:defRPr sz="4000"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15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17408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39945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70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26856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95669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94671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553980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825973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68956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304295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591800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2087563"/>
            <a:ext cx="2663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 tooltip="Перейти во 2 раздел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01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EFC9-187F-4257-BC1B-BA4930A7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03105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43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D92E-A0F1-4F21-899A-44CE645BA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75875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A875-04F8-469E-9E1C-15B8D3F7D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753004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666B-5216-440A-9962-0F12D4E93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430906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24A9-A4B8-4B88-9659-199DDB408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502680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4587B-DF0B-4677-AD2A-28FF0662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869116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F7E9-3FCB-4771-AD9A-3B00637F8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29680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F0AB-D002-40F8-B0B3-20EE8FCF1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731281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A770-01C7-4328-9FE6-531A01651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36842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D692-97F7-4074-B07F-015751B56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53246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C755-FBDD-49CA-B23F-D78B506A1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44023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99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f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195513"/>
            <a:ext cx="2392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 tooltip="Перейти в 1 раздел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EDC6-8D15-4CD9-938E-7E93E00AD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191012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F62F-AFB0-4C41-8BAE-4B5BC28ED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751573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CABA-AE39-494E-9428-4FBDEB1A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149789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4623-85A4-4B01-A56A-BDA33BE10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807842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2E3F-1A78-4CA3-9C0A-5339D5FA4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46667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CEAF-40FD-4B0C-95CE-884DAE3A4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26972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507C-2C81-4516-B921-7E9D6BEE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12359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5663-E32B-4E19-B06E-C507EE10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331574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6356C-98F4-4A22-8E21-AA538E3EB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03830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24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38B9-5A09-4DAF-B60F-1F5CB8DA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16598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43C6-3573-4A08-8B13-AFFF7F887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88285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0415-7022-4F15-A391-966AEB179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856953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 tooltip="Перейти в 1 раздел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 tooltip="Перейти во 2 раздел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34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6943-8BF2-43AB-99DD-C0219197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04670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D90D-4122-4C94-A67F-D370325E6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119175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858A-18B2-4B03-AE9D-997D026B0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761509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CFDC-30E8-460E-8276-A35F32A4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200768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634D-1D71-4136-BCD5-50D76855E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16510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D74E-A724-4E0B-BB43-447D9E868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02259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25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8EFD-8A8C-4C38-B627-8E14FC9F0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6321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A3F3-510D-47A5-AD86-2D7C9CF68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742131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4F9E-0094-42E9-870E-18F062E1C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537217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93BA-59B1-43FF-AF96-BD7966FB3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352703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7076-3AC8-49B1-82B2-5F34F5DD8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306780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91EB-3384-4F96-A9AE-D97C7993D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689595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 tooltip="Перейти в 1 раздел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 tooltip="Перейти во 2 раздел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314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E3D9-CC8E-4093-BCE4-952AA7CC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519633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B55F-0DF5-465C-9342-118A03300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979441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A3A6-FBEB-416A-B819-E23C6A9E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20519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80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8E4B-DA7F-4784-9038-09F7E7A4D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853078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EAFE-08B8-420B-8000-0AEFAFADD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159965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0FC4-F8BE-4BA1-8CC9-4FBD0E86A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95104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D7F7-3449-4E02-BD25-68B90F6DB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492529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232E-A9F9-43A5-BD82-7024B767C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810335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9312-08E0-468C-8E04-18A1CF58C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876457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C6E9-D1B7-4BCE-9D46-1E84F40B5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041013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1009-5CB5-493E-82E7-12C2F4963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253161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076450"/>
            <a:ext cx="26638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 tooltip="Перейти в 1 раздел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 tooltip="Перейти во 2 раздел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22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007E-4AF8-45EC-B06E-043B5A7FE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17853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77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6155-C4A1-4C7C-A16B-7AA798675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081818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A551-C403-49BB-BBD5-8AE76FFE3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441687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B345-2643-4EE6-9ABC-677C44DFE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364752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D303-67DB-4403-85CB-939B4049F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581100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9889-C7D3-4306-A182-C25DB0CE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394236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2CA7-7224-49D6-A596-5644B5EF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841289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891C-D7D4-4752-988B-114DC136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180453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366E-8DD0-4B34-B18F-7E1084211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510360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873D-F818-48BA-9935-D1E4CB302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12424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4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4966" name="Line 6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9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293A0-F4A1-4E5B-9078-3C8DBDCC3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5687" name="AutoShape 7">
            <a:hlinkClick r:id="" action="ppaction://noaction" tooltip="Перейти во 2 раздел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568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5689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5690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058" name="Group 12"/>
          <p:cNvGrpSpPr>
            <a:grpSpLocks/>
          </p:cNvGrpSpPr>
          <p:nvPr/>
        </p:nvGrpSpPr>
        <p:grpSpPr bwMode="auto">
          <a:xfrm>
            <a:off x="7265988" y="6372225"/>
            <a:ext cx="292100" cy="234950"/>
            <a:chOff x="4577" y="4014"/>
            <a:chExt cx="184" cy="148"/>
          </a:xfrm>
        </p:grpSpPr>
        <p:sp>
          <p:nvSpPr>
            <p:cNvPr id="455686" name="AutoShape 6">
              <a:hlinkClick r:id="" action="ppaction://noaction" tooltip="Перейти в 1 раздел"/>
            </p:cNvPr>
            <p:cNvSpPr>
              <a:spLocks noChangeArrowheads="1"/>
            </p:cNvSpPr>
            <p:nvPr userDrawn="1"/>
          </p:nvSpPr>
          <p:spPr bwMode="auto">
            <a:xfrm>
              <a:off x="4577" y="401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5691" name="Line 11"/>
            <p:cNvSpPr>
              <a:spLocks noChangeShapeType="1"/>
            </p:cNvSpPr>
            <p:nvPr userDrawn="1"/>
          </p:nvSpPr>
          <p:spPr bwMode="auto">
            <a:xfrm flipV="1">
              <a:off x="4579" y="4152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854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C27392-7DE5-42CA-8F43-96D09F382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7734" name="AutoShape 6">
            <a:hlinkClick r:id="" action="ppaction://noaction" tooltip="Перейти в 1 раздел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7736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773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773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082" name="Group 12"/>
          <p:cNvGrpSpPr>
            <a:grpSpLocks/>
          </p:cNvGrpSpPr>
          <p:nvPr/>
        </p:nvGrpSpPr>
        <p:grpSpPr bwMode="auto">
          <a:xfrm>
            <a:off x="7577138" y="6345238"/>
            <a:ext cx="292100" cy="238125"/>
            <a:chOff x="4773" y="3997"/>
            <a:chExt cx="184" cy="150"/>
          </a:xfrm>
        </p:grpSpPr>
        <p:sp>
          <p:nvSpPr>
            <p:cNvPr id="457735" name="AutoShape 7">
              <a:hlinkClick r:id="" action="ppaction://noaction" tooltip="Перейти во 2 раздел"/>
            </p:cNvPr>
            <p:cNvSpPr>
              <a:spLocks noChangeArrowheads="1"/>
            </p:cNvSpPr>
            <p:nvPr userDrawn="1"/>
          </p:nvSpPr>
          <p:spPr bwMode="auto">
            <a:xfrm>
              <a:off x="4773" y="3997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57739" name="Line 11"/>
            <p:cNvSpPr>
              <a:spLocks noChangeShapeType="1"/>
            </p:cNvSpPr>
            <p:nvPr userDrawn="1"/>
          </p:nvSpPr>
          <p:spPr bwMode="auto">
            <a:xfrm flipV="1">
              <a:off x="4776" y="4137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57031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E6F78C-319D-4C16-BCCC-863C12C9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9781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9782" name="AutoShape 6">
            <a:hlinkClick r:id="" action="ppaction://noaction" tooltip="Перейти в 1 раздел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9783" name="AutoShape 7">
            <a:hlinkClick r:id="" action="ppaction://noaction" tooltip="Перейти во 2 раздел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978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978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4106" name="Group 12"/>
          <p:cNvGrpSpPr>
            <a:grpSpLocks/>
          </p:cNvGrpSpPr>
          <p:nvPr/>
        </p:nvGrpSpPr>
        <p:grpSpPr bwMode="auto">
          <a:xfrm>
            <a:off x="7888288" y="6323013"/>
            <a:ext cx="292100" cy="234950"/>
            <a:chOff x="4969" y="3983"/>
            <a:chExt cx="184" cy="148"/>
          </a:xfrm>
        </p:grpSpPr>
        <p:sp>
          <p:nvSpPr>
            <p:cNvPr id="459784" name="AutoShape 8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969" y="3983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9787" name="Line 11"/>
            <p:cNvSpPr>
              <a:spLocks noChangeShapeType="1"/>
            </p:cNvSpPr>
            <p:nvPr userDrawn="1"/>
          </p:nvSpPr>
          <p:spPr bwMode="auto">
            <a:xfrm flipV="1">
              <a:off x="4972" y="412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28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  <p:sldLayoutId id="2147484651" r:id="rId12"/>
    <p:sldLayoutId id="2147484652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6785DB-265B-4F73-B147-EA20522A6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829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1830" name="AutoShape 6">
            <a:hlinkClick r:id="" action="ppaction://noaction" tooltip="Перейти в 1 раздел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1831" name="AutoShape 7">
            <a:hlinkClick r:id="" action="ppaction://noaction" tooltip="Перейти во 2 раздел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183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183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5130" name="Group 12"/>
          <p:cNvGrpSpPr>
            <a:grpSpLocks/>
          </p:cNvGrpSpPr>
          <p:nvPr/>
        </p:nvGrpSpPr>
        <p:grpSpPr bwMode="auto">
          <a:xfrm>
            <a:off x="8199438" y="6289675"/>
            <a:ext cx="292100" cy="236538"/>
            <a:chOff x="5165" y="3962"/>
            <a:chExt cx="184" cy="149"/>
          </a:xfrm>
        </p:grpSpPr>
        <p:sp>
          <p:nvSpPr>
            <p:cNvPr id="461833" name="AutoShape 9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165" y="3962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61835" name="Line 11"/>
            <p:cNvSpPr>
              <a:spLocks noChangeShapeType="1"/>
            </p:cNvSpPr>
            <p:nvPr userDrawn="1"/>
          </p:nvSpPr>
          <p:spPr bwMode="auto">
            <a:xfrm flipV="1">
              <a:off x="5168" y="410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6995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6C3A0-FEF3-4BD9-9CA7-A51CF1B3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3877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3878" name="AutoShape 6">
            <a:hlinkClick r:id="" action="ppaction://noaction" tooltip="Перейти в 1 раздел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3879" name="AutoShape 7">
            <a:hlinkClick r:id="" action="ppaction://noaction" tooltip="Перейти во 2 раздел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3880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3881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6154" name="Group 12"/>
          <p:cNvGrpSpPr>
            <a:grpSpLocks/>
          </p:cNvGrpSpPr>
          <p:nvPr/>
        </p:nvGrpSpPr>
        <p:grpSpPr bwMode="auto">
          <a:xfrm>
            <a:off x="8510588" y="6261100"/>
            <a:ext cx="292100" cy="236538"/>
            <a:chOff x="5361" y="3944"/>
            <a:chExt cx="184" cy="149"/>
          </a:xfrm>
        </p:grpSpPr>
        <p:sp>
          <p:nvSpPr>
            <p:cNvPr id="463882" name="AutoShape 1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361" y="394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63883" name="Line 11"/>
            <p:cNvSpPr>
              <a:spLocks noChangeShapeType="1"/>
            </p:cNvSpPr>
            <p:nvPr userDrawn="1"/>
          </p:nvSpPr>
          <p:spPr bwMode="auto">
            <a:xfrm flipV="1">
              <a:off x="5364" y="4083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924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-25403" y="6165304"/>
            <a:ext cx="9160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ln w="3175">
                  <a:noFill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 декабря 2019 года</a:t>
            </a:r>
            <a:endParaRPr lang="ru-RU" sz="1400" b="1" dirty="0">
              <a:ln w="3175">
                <a:noFill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одзаголовок 10"/>
          <p:cNvSpPr txBox="1">
            <a:spLocks/>
          </p:cNvSpPr>
          <p:nvPr/>
        </p:nvSpPr>
        <p:spPr>
          <a:xfrm>
            <a:off x="-16376" y="3465004"/>
            <a:ext cx="9160376" cy="2196244"/>
          </a:xfrm>
          <a:prstGeom prst="rect">
            <a:avLst/>
          </a:prstGeom>
          <a:noFill/>
        </p:spPr>
        <p:txBody>
          <a:bodyPr vert="horz" anchor="b">
            <a:noAutofit/>
          </a:bodyPr>
          <a:lstStyle/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1600" b="1" cap="all" dirty="0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ИШУТИН</a:t>
            </a:r>
            <a:endParaRPr lang="ru-RU" sz="1600" b="1" dirty="0" smtClean="0">
              <a:ln w="12700">
                <a:noFill/>
              </a:ln>
              <a:solidFill>
                <a:srgbClr val="292929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1600" b="1" dirty="0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Сергей Викторович</a:t>
            </a: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1600" b="1" dirty="0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1600" b="1" dirty="0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Начальник отдела аналитической и административной работы </a:t>
            </a: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1600" b="1" dirty="0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департамента имущественных и земельных отношений</a:t>
            </a: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1600" b="1" dirty="0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Воронежской области</a:t>
            </a: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lang="ru-RU" sz="1200" b="1" dirty="0" smtClean="0">
              <a:ln w="12700">
                <a:noFill/>
              </a:ln>
              <a:solidFill>
                <a:srgbClr val="2929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3528" y="2060848"/>
            <a:ext cx="8482469" cy="167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+mn-lt"/>
                <a:cs typeface="Arial" charset="0"/>
              </a:rPr>
              <a:t>Направления использования и развития 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+mn-lt"/>
                <a:cs typeface="Arial" charset="0"/>
              </a:rPr>
              <a:t>публичной собственности в рамках 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+mn-lt"/>
                <a:cs typeface="Arial" charset="0"/>
              </a:rPr>
              <a:t>Стратегии социально-экономического развития Воронежской области на период до 2035 года</a:t>
            </a:r>
          </a:p>
          <a:p>
            <a:pPr algn="ctr"/>
            <a:endParaRPr lang="ru-RU" sz="2800" b="1" dirty="0" smtClean="0">
              <a:solidFill>
                <a:srgbClr val="990000"/>
              </a:solidFill>
              <a:latin typeface="+mn-lt"/>
              <a:cs typeface="Arial" charset="0"/>
            </a:endParaRPr>
          </a:p>
          <a:p>
            <a:pPr algn="ctr"/>
            <a:endParaRPr lang="ru-RU" sz="2800" b="1" dirty="0">
              <a:solidFill>
                <a:srgbClr val="990000"/>
              </a:solidFill>
              <a:latin typeface="+mn-lt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6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111" y="0"/>
            <a:ext cx="1227889" cy="122788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37749" y="101031"/>
            <a:ext cx="78848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Семинар-совещание по теме </a:t>
            </a: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«Об актуальных вопросах в сфере </a:t>
            </a: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имущественно-земельных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отношений»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497421" y="5650136"/>
            <a:ext cx="3888000" cy="648000"/>
          </a:xfrm>
          <a:prstGeom prst="homePlat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Проведена оптимизация предприятий </a:t>
            </a:r>
            <a:r>
              <a:rPr lang="ru-RU" sz="1300" b="1" dirty="0" smtClean="0"/>
              <a:t>госсектора</a:t>
            </a:r>
            <a:endParaRPr lang="ru-RU" sz="13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67624" y="5648508"/>
            <a:ext cx="4104000" cy="64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</a:rPr>
              <a:t>Количество областных государственных унитарных предприятий сократилось с 57 до 5, муниципальных предприятий – с 328 до 141</a:t>
            </a:r>
            <a:endParaRPr lang="ru-RU" sz="1100" b="1" i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6" idx="3"/>
            <a:endCxn id="7" idx="1"/>
          </p:cNvCxnSpPr>
          <p:nvPr/>
        </p:nvCxnSpPr>
        <p:spPr>
          <a:xfrm flipV="1">
            <a:off x="4385421" y="5972508"/>
            <a:ext cx="282203" cy="162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Пятиугольник 9"/>
          <p:cNvSpPr/>
          <p:nvPr/>
        </p:nvSpPr>
        <p:spPr>
          <a:xfrm>
            <a:off x="515446" y="1440843"/>
            <a:ext cx="3888000" cy="648000"/>
          </a:xfrm>
          <a:prstGeom prst="homePlat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Разработана и принята необходимая</a:t>
            </a:r>
            <a:r>
              <a:rPr lang="ru-RU" sz="1300" b="1" dirty="0" smtClean="0"/>
              <a:t> нормативная правовая </a:t>
            </a:r>
            <a:r>
              <a:rPr lang="ru-RU" sz="1300" b="1" dirty="0"/>
              <a:t>база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511288" y="2273019"/>
            <a:ext cx="3888000" cy="648000"/>
          </a:xfrm>
          <a:prstGeom prst="homePlat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Доходы областного бюджета имеют стабильно высокий уровень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16359" y="3117894"/>
            <a:ext cx="3888000" cy="648000"/>
          </a:xfrm>
          <a:prstGeom prst="homePlat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Достигнут высокий уровень оформления (регистрации) права собственности Воронежской области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497421" y="4817960"/>
            <a:ext cx="3888000" cy="648000"/>
          </a:xfrm>
          <a:prstGeom prst="homePlat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Реализуются программы </a:t>
            </a:r>
            <a:r>
              <a:rPr lang="ru-RU" sz="1300" b="1" dirty="0"/>
              <a:t>приватизации </a:t>
            </a:r>
            <a:r>
              <a:rPr lang="ru-RU" sz="1300" b="1" dirty="0" smtClean="0"/>
              <a:t>областного </a:t>
            </a:r>
            <a:r>
              <a:rPr lang="ru-RU" sz="1300" b="1" dirty="0"/>
              <a:t>имущества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94114" y="1439977"/>
            <a:ext cx="4104000" cy="64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</a:rPr>
              <a:t>Это позволяет оперативно </a:t>
            </a:r>
            <a:r>
              <a:rPr lang="ru-RU" sz="1100" b="1" i="1" dirty="0">
                <a:solidFill>
                  <a:srgbClr val="C00000"/>
                </a:solidFill>
              </a:rPr>
              <a:t>и </a:t>
            </a:r>
            <a:r>
              <a:rPr lang="ru-RU" sz="1100" b="1" i="1" dirty="0" smtClean="0">
                <a:solidFill>
                  <a:srgbClr val="C00000"/>
                </a:solidFill>
              </a:rPr>
              <a:t>эффективно управлять </a:t>
            </a:r>
            <a:r>
              <a:rPr lang="ru-RU" sz="1100" b="1" i="1" dirty="0">
                <a:solidFill>
                  <a:srgbClr val="C00000"/>
                </a:solidFill>
              </a:rPr>
              <a:t>и </a:t>
            </a:r>
            <a:r>
              <a:rPr lang="ru-RU" sz="1100" b="1" i="1" dirty="0" smtClean="0">
                <a:solidFill>
                  <a:srgbClr val="C00000"/>
                </a:solidFill>
              </a:rPr>
              <a:t>распоряжаться </a:t>
            </a:r>
            <a:r>
              <a:rPr lang="ru-RU" sz="1100" b="1" i="1" dirty="0">
                <a:solidFill>
                  <a:srgbClr val="C00000"/>
                </a:solidFill>
              </a:rPr>
              <a:t>всем региональным </a:t>
            </a:r>
          </a:p>
          <a:p>
            <a:pPr algn="ctr"/>
            <a:r>
              <a:rPr lang="ru-RU" sz="1100" b="1" i="1" dirty="0">
                <a:solidFill>
                  <a:srgbClr val="C00000"/>
                </a:solidFill>
              </a:rPr>
              <a:t>имущественным комплексом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9708" y="2277964"/>
            <a:ext cx="4104000" cy="64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</a:rPr>
              <a:t>Ежегодные доходы от управления и распоряжения областной собственностью составляют порядка </a:t>
            </a:r>
          </a:p>
          <a:p>
            <a:pPr algn="ctr"/>
            <a:r>
              <a:rPr lang="ru-RU" sz="1100" b="1" i="1" dirty="0" smtClean="0">
                <a:solidFill>
                  <a:srgbClr val="C00000"/>
                </a:solidFill>
              </a:rPr>
              <a:t>1 </a:t>
            </a:r>
            <a:r>
              <a:rPr lang="ru-RU" sz="1100" b="1" i="1" dirty="0" err="1" smtClean="0">
                <a:solidFill>
                  <a:srgbClr val="C00000"/>
                </a:solidFill>
              </a:rPr>
              <a:t>млрд</a:t>
            </a:r>
            <a:r>
              <a:rPr lang="ru-RU" sz="1100" b="1" i="1" dirty="0" smtClean="0">
                <a:solidFill>
                  <a:srgbClr val="C00000"/>
                </a:solidFill>
              </a:rPr>
              <a:t> руб.</a:t>
            </a:r>
            <a:endParaRPr lang="ru-RU" sz="1100" b="1" i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99696" y="3120165"/>
            <a:ext cx="4104000" cy="64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rgbClr val="C00000"/>
                </a:solidFill>
              </a:rPr>
              <a:t>Зарегистрированные объекты являются более привлекательными для инвесторов и пользователей, что дает возможность </a:t>
            </a:r>
            <a:r>
              <a:rPr lang="ru-RU" sz="1100" b="1" i="1" dirty="0" smtClean="0">
                <a:solidFill>
                  <a:srgbClr val="C00000"/>
                </a:solidFill>
              </a:rPr>
              <a:t>в </a:t>
            </a:r>
            <a:r>
              <a:rPr lang="ru-RU" sz="1100" b="1" i="1" dirty="0">
                <a:solidFill>
                  <a:srgbClr val="C00000"/>
                </a:solidFill>
              </a:rPr>
              <a:t>полной мере распоряжаться ими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69095" y="4817961"/>
            <a:ext cx="4104000" cy="64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</a:rPr>
              <a:t>За период 2011-2019 гг. от приватизации областного имущества в областной бюджет поступило более 1,5 млрд руб.</a:t>
            </a:r>
            <a:endParaRPr lang="ru-RU" sz="1100" b="1" i="1" dirty="0">
              <a:solidFill>
                <a:srgbClr val="C0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389653" y="1761064"/>
            <a:ext cx="288032" cy="63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375247" y="2591445"/>
            <a:ext cx="288032" cy="63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402155" y="3441260"/>
            <a:ext cx="288032" cy="63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371554" y="5141960"/>
            <a:ext cx="288032" cy="63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51620" y="237287"/>
            <a:ext cx="5977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Состояние сферы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имущественно-земельных </a:t>
            </a:r>
            <a:r>
              <a:rPr lang="ru-RU" sz="2200" b="1" dirty="0">
                <a:solidFill>
                  <a:schemeClr val="bg1"/>
                </a:solidFill>
                <a:latin typeface="+mn-lt"/>
              </a:rPr>
              <a:t>отношений</a:t>
            </a:r>
          </a:p>
        </p:txBody>
      </p:sp>
      <p:sp>
        <p:nvSpPr>
          <p:cNvPr id="31" name="Пятиугольник 30"/>
          <p:cNvSpPr/>
          <p:nvPr/>
        </p:nvSpPr>
        <p:spPr>
          <a:xfrm>
            <a:off x="511288" y="3968370"/>
            <a:ext cx="3888000" cy="648000"/>
          </a:xfrm>
          <a:prstGeom prst="homePlat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Налажена и успешно внедрена система учета государственного имущества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82962" y="3968371"/>
            <a:ext cx="4104000" cy="64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</a:rPr>
              <a:t>Осуществляется </a:t>
            </a:r>
            <a:r>
              <a:rPr lang="ru-RU" sz="1100" b="1" i="1" dirty="0">
                <a:solidFill>
                  <a:srgbClr val="C00000"/>
                </a:solidFill>
              </a:rPr>
              <a:t>систематизированный свод </a:t>
            </a:r>
            <a:r>
              <a:rPr lang="ru-RU" sz="1100" b="1" i="1" dirty="0" smtClean="0">
                <a:solidFill>
                  <a:srgbClr val="C00000"/>
                </a:solidFill>
              </a:rPr>
              <a:t>информации </a:t>
            </a:r>
            <a:r>
              <a:rPr lang="ru-RU" sz="1100" b="1" i="1" dirty="0">
                <a:solidFill>
                  <a:srgbClr val="C00000"/>
                </a:solidFill>
              </a:rPr>
              <a:t>о государственном </a:t>
            </a:r>
            <a:r>
              <a:rPr lang="ru-RU" sz="1100" b="1" i="1" dirty="0" smtClean="0">
                <a:solidFill>
                  <a:srgbClr val="C00000"/>
                </a:solidFill>
              </a:rPr>
              <a:t>имуществе, </a:t>
            </a:r>
            <a:r>
              <a:rPr lang="ru-RU" sz="1100" b="1" i="1" dirty="0">
                <a:solidFill>
                  <a:srgbClr val="C00000"/>
                </a:solidFill>
              </a:rPr>
              <a:t>эффективности его использования и сохранности с помощью </a:t>
            </a:r>
            <a:r>
              <a:rPr lang="ru-RU" sz="1100" b="1" i="1" dirty="0" smtClean="0">
                <a:solidFill>
                  <a:srgbClr val="C00000"/>
                </a:solidFill>
              </a:rPr>
              <a:t>АИС УГМС </a:t>
            </a:r>
            <a:endParaRPr lang="ru-RU" sz="11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385421" y="4292370"/>
            <a:ext cx="288032" cy="63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511288" y="1762615"/>
            <a:ext cx="3888000" cy="648000"/>
          </a:xfrm>
          <a:prstGeom prst="homePlat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Проведена в значительной степени земельная реформа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511288" y="2692325"/>
            <a:ext cx="3888000" cy="648000"/>
          </a:xfrm>
          <a:prstGeom prst="homePlat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Проведена масштабная работа по </a:t>
            </a:r>
            <a:r>
              <a:rPr lang="ru-RU" sz="1300" b="1" dirty="0" smtClean="0"/>
              <a:t>созданию областного земельного фонда</a:t>
            </a:r>
            <a:endParaRPr lang="ru-RU" sz="1300" b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503170" y="4628595"/>
            <a:ext cx="3888000" cy="648000"/>
          </a:xfrm>
          <a:prstGeom prst="homePlat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Наведен </a:t>
            </a:r>
            <a:r>
              <a:rPr lang="ru-RU" sz="1300" b="1" dirty="0" smtClean="0"/>
              <a:t>порядок </a:t>
            </a:r>
            <a:r>
              <a:rPr lang="ru-RU" sz="1300" b="1" dirty="0"/>
              <a:t>на региональном рынке наружной </a:t>
            </a:r>
            <a:r>
              <a:rPr lang="ru-RU" sz="1300" b="1" dirty="0" smtClean="0"/>
              <a:t>рекламы</a:t>
            </a:r>
            <a:endParaRPr lang="ru-RU" sz="13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89956" y="1761749"/>
            <a:ext cx="4104000" cy="64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rgbClr val="C00000"/>
                </a:solidFill>
              </a:rPr>
              <a:t>Осуществлено разграничение земель по уровням собственности. Вовлечен в хозяйственный оборот значительный объем земельных ресурсов областной и муниципальной собственности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9708" y="2697270"/>
            <a:ext cx="4104000" cy="64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</a:rPr>
              <a:t>Оформлено </a:t>
            </a:r>
            <a:r>
              <a:rPr lang="ru-RU" sz="1100" b="1" i="1" dirty="0">
                <a:solidFill>
                  <a:srgbClr val="C00000"/>
                </a:solidFill>
              </a:rPr>
              <a:t>в собственность области </a:t>
            </a:r>
            <a:r>
              <a:rPr lang="ru-RU" sz="1100" b="1" i="1" dirty="0" smtClean="0">
                <a:solidFill>
                  <a:srgbClr val="C00000"/>
                </a:solidFill>
              </a:rPr>
              <a:t>из невостребованных </a:t>
            </a:r>
            <a:r>
              <a:rPr lang="ru-RU" sz="1100" b="1" i="1" dirty="0">
                <a:solidFill>
                  <a:srgbClr val="C00000"/>
                </a:solidFill>
              </a:rPr>
              <a:t>земельных долей </a:t>
            </a:r>
            <a:r>
              <a:rPr lang="ru-RU" sz="1100" b="1" i="1" dirty="0" smtClean="0">
                <a:solidFill>
                  <a:srgbClr val="C00000"/>
                </a:solidFill>
              </a:rPr>
              <a:t>более 133 </a:t>
            </a:r>
            <a:r>
              <a:rPr lang="ru-RU" sz="1100" b="1" i="1" dirty="0">
                <a:solidFill>
                  <a:srgbClr val="C00000"/>
                </a:solidFill>
              </a:rPr>
              <a:t>тыс. га, в муниципальную собственность </a:t>
            </a:r>
            <a:r>
              <a:rPr lang="ru-RU" sz="1100" b="1" i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ru-RU" sz="1100" b="1" i="1" dirty="0" smtClean="0">
                <a:solidFill>
                  <a:srgbClr val="C00000"/>
                </a:solidFill>
              </a:rPr>
              <a:t>–   более 138 </a:t>
            </a:r>
            <a:r>
              <a:rPr lang="ru-RU" sz="1100" b="1" i="1" dirty="0">
                <a:solidFill>
                  <a:srgbClr val="C00000"/>
                </a:solidFill>
              </a:rPr>
              <a:t>тыс. га.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4844" y="4628596"/>
            <a:ext cx="4104000" cy="64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</a:rPr>
              <a:t>Разрабатывается перспективная схема </a:t>
            </a:r>
            <a:r>
              <a:rPr lang="ru-RU" sz="1100" b="1" i="1" dirty="0">
                <a:solidFill>
                  <a:srgbClr val="C00000"/>
                </a:solidFill>
              </a:rPr>
              <a:t>размещения рекламных конструкций, </a:t>
            </a:r>
            <a:endParaRPr lang="ru-RU" sz="11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100" b="1" i="1" dirty="0" smtClean="0">
                <a:solidFill>
                  <a:srgbClr val="C00000"/>
                </a:solidFill>
              </a:rPr>
              <a:t>разработана </a:t>
            </a:r>
            <a:r>
              <a:rPr lang="ru-RU" sz="1100" b="1" i="1" dirty="0">
                <a:solidFill>
                  <a:srgbClr val="C00000"/>
                </a:solidFill>
              </a:rPr>
              <a:t>интерактивная карта размещения рекламных конструкций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385495" y="2082836"/>
            <a:ext cx="288032" cy="63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375247" y="3010751"/>
            <a:ext cx="288032" cy="63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377303" y="4952595"/>
            <a:ext cx="288032" cy="63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Пятиугольник 30"/>
          <p:cNvSpPr/>
          <p:nvPr/>
        </p:nvSpPr>
        <p:spPr>
          <a:xfrm>
            <a:off x="511288" y="3657990"/>
            <a:ext cx="3888000" cy="648000"/>
          </a:xfrm>
          <a:prstGeom prst="homePlat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Создан областной залоговый фонд</a:t>
            </a:r>
            <a:endParaRPr lang="ru-RU" sz="13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82962" y="3657991"/>
            <a:ext cx="4104000" cy="64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</a:rPr>
              <a:t>Разработан механизм </a:t>
            </a:r>
            <a:r>
              <a:rPr lang="ru-RU" sz="1100" b="1" i="1" dirty="0">
                <a:solidFill>
                  <a:srgbClr val="C00000"/>
                </a:solidFill>
              </a:rPr>
              <a:t>передачи неиспользуемого имущества в качестве залогового обеспечения под </a:t>
            </a:r>
            <a:r>
              <a:rPr lang="ru-RU" sz="1100" b="1" i="1" dirty="0" smtClean="0">
                <a:solidFill>
                  <a:srgbClr val="C00000"/>
                </a:solidFill>
              </a:rPr>
              <a:t>реализацию </a:t>
            </a:r>
            <a:r>
              <a:rPr lang="ru-RU" sz="1100" b="1" i="1" dirty="0">
                <a:solidFill>
                  <a:srgbClr val="C00000"/>
                </a:solidFill>
              </a:rPr>
              <a:t>социально-значимых инвестиционных проектов на территории </a:t>
            </a:r>
            <a:r>
              <a:rPr lang="ru-RU" sz="1100" b="1" i="1" dirty="0" smtClean="0">
                <a:solidFill>
                  <a:srgbClr val="C00000"/>
                </a:solidFill>
              </a:rPr>
              <a:t>области </a:t>
            </a:r>
            <a:endParaRPr lang="ru-RU" sz="1100" b="1" i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385421" y="3981990"/>
            <a:ext cx="288032" cy="63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Пятиугольник 23"/>
          <p:cNvSpPr/>
          <p:nvPr/>
        </p:nvSpPr>
        <p:spPr>
          <a:xfrm>
            <a:off x="503170" y="5599200"/>
            <a:ext cx="3888000" cy="648000"/>
          </a:xfrm>
          <a:prstGeom prst="homePlat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Достигнута высокая степень открытости и прозрачности деятельности департамента</a:t>
            </a:r>
            <a:endParaRPr lang="ru-RU" sz="13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74844" y="5599201"/>
            <a:ext cx="4104000" cy="64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rgbClr val="C00000"/>
                </a:solidFill>
              </a:rPr>
              <a:t>Четко упорядочены и регламентированы </a:t>
            </a:r>
            <a:r>
              <a:rPr lang="ru-RU" sz="1100" b="1" i="1" dirty="0" err="1">
                <a:solidFill>
                  <a:srgbClr val="C00000"/>
                </a:solidFill>
              </a:rPr>
              <a:t>госуслуги</a:t>
            </a:r>
            <a:r>
              <a:rPr lang="ru-RU" sz="1100" b="1" i="1" dirty="0">
                <a:solidFill>
                  <a:srgbClr val="C00000"/>
                </a:solidFill>
              </a:rPr>
              <a:t> и </a:t>
            </a:r>
            <a:r>
              <a:rPr lang="ru-RU" sz="1100" b="1" i="1" dirty="0" err="1" smtClean="0">
                <a:solidFill>
                  <a:srgbClr val="C00000"/>
                </a:solidFill>
              </a:rPr>
              <a:t>госфункции</a:t>
            </a:r>
            <a:r>
              <a:rPr lang="ru-RU" sz="1100" b="1" i="1" dirty="0" smtClean="0">
                <a:solidFill>
                  <a:srgbClr val="C00000"/>
                </a:solidFill>
              </a:rPr>
              <a:t>, имеются инструменты интерактивного взаимодействия с обществом</a:t>
            </a:r>
            <a:endParaRPr lang="ru-RU" sz="1100" b="1" i="1" dirty="0">
              <a:solidFill>
                <a:srgbClr val="C0000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4377303" y="5923200"/>
            <a:ext cx="288032" cy="63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151620" y="237287"/>
            <a:ext cx="5977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Состояние сферы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имущественно-земельных </a:t>
            </a:r>
            <a:r>
              <a:rPr lang="ru-RU" sz="2200" b="1" dirty="0">
                <a:solidFill>
                  <a:schemeClr val="bg1"/>
                </a:solidFill>
                <a:latin typeface="+mn-lt"/>
              </a:rPr>
              <a:t>отношений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93178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85494148"/>
              </p:ext>
            </p:extLst>
          </p:nvPr>
        </p:nvGraphicFramePr>
        <p:xfrm>
          <a:off x="395536" y="1376772"/>
          <a:ext cx="8496944" cy="522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1580" y="188640"/>
            <a:ext cx="644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n-lt"/>
              </a:rPr>
              <a:t>Проблемы в сфере </a:t>
            </a:r>
            <a:endParaRPr lang="ru-RU" sz="22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имущественно-земельных </a:t>
            </a:r>
            <a:r>
              <a:rPr lang="ru-RU" sz="2200" b="1" dirty="0">
                <a:solidFill>
                  <a:schemeClr val="bg1"/>
                </a:solidFill>
                <a:latin typeface="+mn-lt"/>
              </a:rPr>
              <a:t>отношений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601290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478201"/>
            <a:ext cx="8640960" cy="4896544"/>
          </a:xfrm>
          <a:prstGeom prst="roundRect">
            <a:avLst>
              <a:gd name="adj" fmla="val 266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81703" y="1658221"/>
            <a:ext cx="4426176" cy="4546426"/>
            <a:chOff x="4052190" y="1916832"/>
            <a:chExt cx="4426176" cy="454642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202002" y="1916832"/>
              <a:ext cx="3276364" cy="4546426"/>
            </a:xfrm>
            <a:prstGeom prst="roundRect">
              <a:avLst>
                <a:gd name="adj" fmla="val 287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b="1" u="sng" dirty="0" smtClean="0">
                  <a:solidFill>
                    <a:srgbClr val="005400"/>
                  </a:solidFill>
                  <a:latin typeface="Arial" pitchFamily="34" charset="0"/>
                  <a:cs typeface="Arial" pitchFamily="34" charset="0"/>
                </a:rPr>
                <a:t>Результат: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4067944" y="2405921"/>
              <a:ext cx="1332148" cy="648072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80620" y="2365645"/>
              <a:ext cx="2880320" cy="684076"/>
            </a:xfrm>
            <a:prstGeom prst="roundRect">
              <a:avLst/>
            </a:prstGeom>
            <a:gradFill>
              <a:gsLst>
                <a:gs pos="10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Достижение оптимального состава и структуры имущества путем сокращения доли государства в экономике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5400092" y="3347622"/>
              <a:ext cx="2880320" cy="650286"/>
            </a:xfrm>
            <a:prstGeom prst="roundRect">
              <a:avLst>
                <a:gd name="adj" fmla="val 12037"/>
              </a:avLst>
            </a:prstGeom>
            <a:gradFill>
              <a:gsLst>
                <a:gs pos="10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Эффективное и рациональное использование оформленных  земель</a:t>
              </a:r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4067944" y="3351894"/>
              <a:ext cx="1332148" cy="648072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5400092" y="4362000"/>
              <a:ext cx="2880320" cy="785762"/>
            </a:xfrm>
            <a:prstGeom prst="roundRect">
              <a:avLst>
                <a:gd name="adj" fmla="val 12037"/>
              </a:avLst>
            </a:prstGeom>
            <a:gradFill>
              <a:gsLst>
                <a:gs pos="10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Оформление всего имущественного комплекса, максимальное использование объектов недвижимого имущества и земельных участков</a:t>
              </a:r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4055469" y="4436772"/>
              <a:ext cx="1332148" cy="648072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4052190" y="5540195"/>
              <a:ext cx="1332148" cy="648072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5404588" y="5497993"/>
              <a:ext cx="2880320" cy="758667"/>
            </a:xfrm>
            <a:prstGeom prst="roundRect">
              <a:avLst/>
            </a:prstGeom>
            <a:gradFill>
              <a:gsLst>
                <a:gs pos="10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Создание </a:t>
              </a: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новых возобновляемых источников платежей и более эффективного использования имеющегося имущества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791580" y="1658221"/>
            <a:ext cx="3276364" cy="4536504"/>
            <a:chOff x="899592" y="1916832"/>
            <a:chExt cx="3276364" cy="45365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99592" y="1916832"/>
              <a:ext cx="3276364" cy="4536504"/>
            </a:xfrm>
            <a:prstGeom prst="roundRect">
              <a:avLst>
                <a:gd name="adj" fmla="val 2872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300"/>
                </a:lnSpc>
                <a:spcBef>
                  <a:spcPts val="600"/>
                </a:spcBef>
              </a:pPr>
              <a:r>
                <a:rPr lang="ru-RU" b="1" u="sng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cs typeface="Arial" pitchFamily="34" charset="0"/>
                </a:rPr>
                <a:t>Задачи:</a:t>
              </a:r>
            </a:p>
            <a:p>
              <a:pPr algn="ctr">
                <a:lnSpc>
                  <a:spcPts val="1300"/>
                </a:lnSpc>
              </a:pPr>
              <a:endParaRPr lang="ru-RU" sz="13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algn="ctr">
                <a:lnSpc>
                  <a:spcPts val="1300"/>
                </a:lnSpc>
              </a:pPr>
              <a:endParaRPr lang="ru-RU" sz="13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133465" y="2365645"/>
              <a:ext cx="2880320" cy="72802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Дальнейшая оптимизация структуры областного  государственного и муниципального имущества</a:t>
              </a:r>
              <a:endParaRPr lang="ru-RU" sz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129942" y="3258703"/>
              <a:ext cx="2881511" cy="901870"/>
            </a:xfrm>
            <a:prstGeom prst="roundRect">
              <a:avLst>
                <a:gd name="adj" fmla="val 11193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Вовлечение в гражданский оборот максимального количества земельных участков, в т.ч. за счет реализации мер по оформлению невостребованных земель</a:t>
              </a:r>
              <a:endParaRPr lang="ru-RU" sz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126569" y="4304590"/>
              <a:ext cx="2884884" cy="912436"/>
            </a:xfrm>
            <a:prstGeom prst="roundRect">
              <a:avLst>
                <a:gd name="adj" fmla="val 1336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Обеспечение по аналогии с регионом регистрации права муниципальной собственности на все объекты недвижимого имущества и земельные участки</a:t>
              </a:r>
              <a:endParaRPr lang="ru-RU" sz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1115616" y="5359724"/>
              <a:ext cx="2916324" cy="949595"/>
            </a:xfrm>
            <a:prstGeom prst="roundRect">
              <a:avLst>
                <a:gd name="adj" fmla="val 11193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Обеспечение поступления неналоговых имущественных доходов в областной и местные бюджеты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43321" y="169656"/>
            <a:ext cx="6876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n-lt"/>
              </a:rPr>
              <a:t>Задачи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+mn-lt"/>
              </a:rPr>
              <a:t>в сфере имущественно-земельных отношений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9702799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478201"/>
            <a:ext cx="8640960" cy="4896544"/>
          </a:xfrm>
          <a:prstGeom prst="roundRect">
            <a:avLst>
              <a:gd name="adj" fmla="val 266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81703" y="1658221"/>
            <a:ext cx="4426176" cy="4546426"/>
            <a:chOff x="4052190" y="1916832"/>
            <a:chExt cx="4426176" cy="454642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202002" y="1916832"/>
              <a:ext cx="3276364" cy="4546426"/>
            </a:xfrm>
            <a:prstGeom prst="roundRect">
              <a:avLst>
                <a:gd name="adj" fmla="val 287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b="1" u="sng" dirty="0" smtClean="0">
                  <a:solidFill>
                    <a:srgbClr val="005400"/>
                  </a:solidFill>
                  <a:latin typeface="Arial" pitchFamily="34" charset="0"/>
                  <a:cs typeface="Arial" pitchFamily="34" charset="0"/>
                </a:rPr>
                <a:t>Результат: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4067944" y="2419441"/>
              <a:ext cx="1332148" cy="648072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80620" y="2365645"/>
              <a:ext cx="2880320" cy="684076"/>
            </a:xfrm>
            <a:prstGeom prst="roundRect">
              <a:avLst/>
            </a:prstGeom>
            <a:gradFill>
              <a:gsLst>
                <a:gs pos="10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Эффективное использование имущества, выполнение социальных функций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5400092" y="3347622"/>
              <a:ext cx="2880320" cy="650286"/>
            </a:xfrm>
            <a:prstGeom prst="roundRect">
              <a:avLst>
                <a:gd name="adj" fmla="val 12037"/>
              </a:avLst>
            </a:prstGeom>
            <a:gradFill>
              <a:gsLst>
                <a:gs pos="10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Рациональное использование земельных ресурсов, максимальное количество эффективных землепользователей</a:t>
              </a:r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4067944" y="3351894"/>
              <a:ext cx="1332148" cy="648072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5400092" y="4362000"/>
              <a:ext cx="2880320" cy="785762"/>
            </a:xfrm>
            <a:prstGeom prst="roundRect">
              <a:avLst>
                <a:gd name="adj" fmla="val 12037"/>
              </a:avLst>
            </a:prstGeom>
            <a:gradFill>
              <a:gsLst>
                <a:gs pos="10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Переход на электронный вид предоставления </a:t>
              </a:r>
              <a:r>
                <a:rPr lang="ru-RU" sz="1200" b="1" dirty="0" err="1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госуслуг</a:t>
              </a: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Повышение уровня координации действий госорганов и органов местного самоуправления </a:t>
              </a:r>
              <a:endParaRPr lang="ru-RU" sz="1200" b="1" dirty="0" smtClean="0">
                <a:solidFill>
                  <a:srgbClr val="003A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4055469" y="4436772"/>
              <a:ext cx="1332148" cy="648072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4052190" y="5540195"/>
              <a:ext cx="1332148" cy="648072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5404588" y="5497993"/>
              <a:ext cx="2880320" cy="758667"/>
            </a:xfrm>
            <a:prstGeom prst="roundRect">
              <a:avLst/>
            </a:prstGeom>
            <a:gradFill>
              <a:gsLst>
                <a:gs pos="10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Функционирование в каждом муниципальном образовании конкурентоспособных бизнес-инкубаторов для СМП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791580" y="1658221"/>
            <a:ext cx="3276364" cy="4536504"/>
            <a:chOff x="899592" y="1916832"/>
            <a:chExt cx="3276364" cy="45365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99592" y="1916832"/>
              <a:ext cx="3276364" cy="4536504"/>
            </a:xfrm>
            <a:prstGeom prst="roundRect">
              <a:avLst>
                <a:gd name="adj" fmla="val 2872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300"/>
                </a:lnSpc>
                <a:spcBef>
                  <a:spcPts val="600"/>
                </a:spcBef>
              </a:pPr>
              <a:r>
                <a:rPr lang="ru-RU" b="1" u="sng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cs typeface="Arial" pitchFamily="34" charset="0"/>
                </a:rPr>
                <a:t>Задачи:</a:t>
              </a:r>
            </a:p>
            <a:p>
              <a:pPr algn="ctr">
                <a:lnSpc>
                  <a:spcPts val="1300"/>
                </a:lnSpc>
              </a:pPr>
              <a:endParaRPr lang="ru-RU" sz="13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algn="ctr">
                <a:lnSpc>
                  <a:spcPts val="1300"/>
                </a:lnSpc>
              </a:pPr>
              <a:endParaRPr lang="ru-RU" sz="13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133465" y="2365645"/>
              <a:ext cx="2880320" cy="72802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Обеспечение контроля за сохранностью и эффективным использованием </a:t>
              </a:r>
              <a:r>
                <a:rPr lang="ru-RU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собственности</a:t>
              </a:r>
              <a:endParaRPr lang="ru-RU" sz="1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129942" y="3258703"/>
              <a:ext cx="2881511" cy="901870"/>
            </a:xfrm>
            <a:prstGeom prst="roundRect">
              <a:avLst>
                <a:gd name="adj" fmla="val 11193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Контроль за соблюдением земельного законодательства, охраной и использованием </a:t>
              </a:r>
              <a:r>
                <a:rPr lang="ru-RU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земель</a:t>
              </a:r>
              <a:endParaRPr lang="ru-RU" sz="1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126569" y="4304590"/>
              <a:ext cx="2884884" cy="912436"/>
            </a:xfrm>
            <a:prstGeom prst="roundRect">
              <a:avLst>
                <a:gd name="adj" fmla="val 1336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Повышение качества и доступности государственных  и муниципальных услуг; совершенствование взаимодействия органов </a:t>
              </a:r>
              <a:r>
                <a:rPr lang="ru-RU" sz="1200" b="1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госвласти</a:t>
              </a:r>
              <a:r>
                <a:rPr lang="ru-RU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, местного самоуправления и граждан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1115616" y="5359724"/>
              <a:ext cx="2916324" cy="949595"/>
            </a:xfrm>
            <a:prstGeom prst="roundRect">
              <a:avLst>
                <a:gd name="adj" fmla="val 11193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Обеспечение поддержки благоприятного инвестиционного климата посредством предоставления имущественных преференций СМП, использования государственных активов для привлечения инвестиций 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63588" y="148541"/>
            <a:ext cx="66707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n-lt"/>
              </a:rPr>
              <a:t>Задачи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+mn-lt"/>
              </a:rPr>
              <a:t>в сфере имущественно-земельных отношений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809804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478201"/>
            <a:ext cx="8640960" cy="4896544"/>
          </a:xfrm>
          <a:prstGeom prst="roundRect">
            <a:avLst>
              <a:gd name="adj" fmla="val 266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102156" y="1916831"/>
            <a:ext cx="4405723" cy="4287816"/>
            <a:chOff x="4072643" y="2175442"/>
            <a:chExt cx="4405723" cy="428781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202002" y="2175442"/>
              <a:ext cx="3276364" cy="4287816"/>
            </a:xfrm>
            <a:prstGeom prst="roundRect">
              <a:avLst>
                <a:gd name="adj" fmla="val 287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b="1" u="sng" dirty="0" smtClean="0">
                  <a:solidFill>
                    <a:srgbClr val="005400"/>
                  </a:solidFill>
                  <a:latin typeface="Arial" pitchFamily="34" charset="0"/>
                  <a:cs typeface="Arial" pitchFamily="34" charset="0"/>
                </a:rPr>
                <a:t>Результат: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4072643" y="2737811"/>
              <a:ext cx="1332148" cy="648072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428285" y="2719809"/>
              <a:ext cx="2880320" cy="684076"/>
            </a:xfrm>
            <a:prstGeom prst="roundRect">
              <a:avLst/>
            </a:prstGeom>
            <a:gradFill>
              <a:gsLst>
                <a:gs pos="10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За </a:t>
              </a: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последние 8 </a:t>
              </a: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лет </a:t>
              </a: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</a:t>
              </a: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экономику Воронежской области были привлечены инвестиции в </a:t>
              </a: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объеме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26,3 </a:t>
              </a:r>
              <a:r>
                <a:rPr lang="ru-RU" sz="1200" b="1" dirty="0" err="1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млрд</a:t>
              </a: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рублей</a:t>
              </a:r>
              <a:endParaRPr lang="ru-RU" sz="1200" b="1" dirty="0">
                <a:solidFill>
                  <a:srgbClr val="003A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5428285" y="3851308"/>
              <a:ext cx="2880320" cy="823608"/>
            </a:xfrm>
            <a:prstGeom prst="roundRect">
              <a:avLst>
                <a:gd name="adj" fmla="val 12037"/>
              </a:avLst>
            </a:prstGeom>
            <a:gradFill>
              <a:gsLst>
                <a:gs pos="10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Повышение эффективности контроля за деятельностью муниципальных предприятий и учреждений; интеграция муниципальных реестров собственности с </a:t>
              </a: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областным</a:t>
              </a:r>
              <a:endParaRPr lang="ru-RU" sz="1200" b="1" dirty="0">
                <a:solidFill>
                  <a:srgbClr val="003A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4079319" y="3939076"/>
              <a:ext cx="1332148" cy="648072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5439745" y="4978106"/>
              <a:ext cx="2880320" cy="981795"/>
            </a:xfrm>
            <a:prstGeom prst="roundRect">
              <a:avLst>
                <a:gd name="adj" fmla="val 12037"/>
              </a:avLst>
            </a:prstGeom>
            <a:gradFill>
              <a:gsLst>
                <a:gs pos="10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Выявление и пресечение нарушений действующего </a:t>
              </a: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законодательства </a:t>
              </a:r>
              <a:r>
                <a:rPr lang="ru-RU" sz="1200" b="1" dirty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сфере наружной рекламы. Совершенствование механизма контроля и борьбы с незаконными рекламными </a:t>
              </a:r>
              <a:r>
                <a:rPr lang="ru-RU" sz="1200" b="1" dirty="0" smtClean="0">
                  <a:solidFill>
                    <a:srgbClr val="003A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конструкциями</a:t>
              </a:r>
              <a:endParaRPr lang="ru-RU" sz="1200" b="1" dirty="0">
                <a:solidFill>
                  <a:srgbClr val="003A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4073014" y="5178408"/>
              <a:ext cx="1332148" cy="648072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791580" y="1916831"/>
            <a:ext cx="3276364" cy="4277893"/>
            <a:chOff x="899592" y="2175442"/>
            <a:chExt cx="3276364" cy="4277893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99592" y="2175442"/>
              <a:ext cx="3276364" cy="4277893"/>
            </a:xfrm>
            <a:prstGeom prst="roundRect">
              <a:avLst>
                <a:gd name="adj" fmla="val 2872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300"/>
                </a:lnSpc>
                <a:spcBef>
                  <a:spcPts val="600"/>
                </a:spcBef>
              </a:pPr>
              <a:r>
                <a:rPr lang="ru-RU" b="1" u="sng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cs typeface="Arial" pitchFamily="34" charset="0"/>
                </a:rPr>
                <a:t>Задачи:</a:t>
              </a:r>
            </a:p>
            <a:p>
              <a:pPr algn="ctr">
                <a:lnSpc>
                  <a:spcPts val="1300"/>
                </a:lnSpc>
              </a:pPr>
              <a:endParaRPr lang="ru-RU" sz="13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algn="ctr">
                <a:lnSpc>
                  <a:spcPts val="1300"/>
                </a:lnSpc>
              </a:pPr>
              <a:endParaRPr lang="ru-RU" sz="13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114720" y="2707683"/>
              <a:ext cx="2880320" cy="72802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300" b="1" dirty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Предоставление государственных гарантий под залог областного </a:t>
              </a:r>
              <a:r>
                <a:rPr lang="ru-RU" sz="1300" b="1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имущества</a:t>
              </a:r>
              <a:endParaRPr lang="ru-RU" sz="13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129426" y="3816316"/>
              <a:ext cx="2881511" cy="901870"/>
            </a:xfrm>
            <a:prstGeom prst="roundRect">
              <a:avLst>
                <a:gd name="adj" fmla="val 11193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300" b="1" dirty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Повышение уровня и качества управления муниципальной собственностью до </a:t>
              </a:r>
              <a:r>
                <a:rPr lang="ru-RU" sz="1300" b="1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регионального</a:t>
              </a:r>
              <a:endParaRPr lang="ru-RU" sz="13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110156" y="5046226"/>
              <a:ext cx="2884884" cy="912436"/>
            </a:xfrm>
            <a:prstGeom prst="roundRect">
              <a:avLst>
                <a:gd name="adj" fmla="val 1336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300" b="1" dirty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Совершенствование </a:t>
              </a:r>
              <a:r>
                <a:rPr lang="ru-RU" sz="1300" b="1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механизмов регулирования рынка наружной рекламы на территории Воронежской области</a:t>
              </a:r>
              <a:endParaRPr lang="ru-RU" sz="13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77668" y="188640"/>
            <a:ext cx="6648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n-lt"/>
              </a:rPr>
              <a:t>Задачи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+mn-lt"/>
              </a:rPr>
              <a:t>в сфере имущественно-земельных отношений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14454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Презентация12" id="{4672CCF8-AD9B-4979-B706-4B4AF7B3A0FC}" vid="{953991ED-C2C6-4AA3-A389-21BD940FA2FD}"/>
    </a:ext>
  </a:extLst>
</a:theme>
</file>

<file path=ppt/theme/theme2.xml><?xml version="1.0" encoding="utf-8"?>
<a:theme xmlns:a="http://schemas.openxmlformats.org/drawingml/2006/main" name="1_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Презентация12" id="{4672CCF8-AD9B-4979-B706-4B4AF7B3A0FC}" vid="{953991ED-C2C6-4AA3-A389-21BD940FA2FD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1158C8C3-0939-4596-8C47-023F4BB1A071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1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366381F3-9C69-4744-8C8A-E88CEE25B4B2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2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F4A1091C-1297-43F5-B51B-952147383543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3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3AF05472-DE16-43DC-BE4E-3361C754BFAD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4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0D6514DC-ACE4-41E4-9351-CCB99FDCBE8D}"/>
    </a:ext>
  </a:extLst>
</a:theme>
</file>

<file path=ppt/theme/theme8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5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982C76F2-2FA1-4694-A7A9-A382B498DD94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Продажа продукта или услуг</Template>
  <TotalTime>34976</TotalTime>
  <Words>728</Words>
  <Application>Microsoft Office PowerPoint</Application>
  <PresentationFormat>Экран (4:3)</PresentationFormat>
  <Paragraphs>95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ms_pptselling_tp01017848</vt:lpstr>
      <vt:lpstr>1_ms_pptselling_tp01017848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   ЗАВОД</dc:title>
  <dc:creator>User</dc:creator>
  <cp:lastModifiedBy>PisarevaTE</cp:lastModifiedBy>
  <cp:revision>2434</cp:revision>
  <cp:lastPrinted>2019-05-16T11:11:32Z</cp:lastPrinted>
  <dcterms:created xsi:type="dcterms:W3CDTF">2009-01-26T08:40:29Z</dcterms:created>
  <dcterms:modified xsi:type="dcterms:W3CDTF">2019-12-26T08:48:22Z</dcterms:modified>
</cp:coreProperties>
</file>